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82" r:id="rId12"/>
    <p:sldId id="268" r:id="rId13"/>
    <p:sldId id="270" r:id="rId14"/>
    <p:sldId id="271" r:id="rId15"/>
    <p:sldId id="273" r:id="rId16"/>
    <p:sldId id="274" r:id="rId17"/>
    <p:sldId id="283" r:id="rId18"/>
    <p:sldId id="275" r:id="rId19"/>
    <p:sldId id="276" r:id="rId20"/>
    <p:sldId id="277" r:id="rId21"/>
    <p:sldId id="278" r:id="rId22"/>
    <p:sldId id="279" r:id="rId23"/>
    <p:sldId id="281" r:id="rId24"/>
  </p:sldIdLst>
  <p:sldSz cx="9144000" cy="5143500" type="screen16x9"/>
  <p:notesSz cx="6858000" cy="9144000"/>
  <p:embeddedFontLst>
    <p:embeddedFont>
      <p:font typeface="Malgun Gothic" panose="020B0503020000020004" pitchFamily="50" charset="-127"/>
      <p:regular r:id="rId26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  <p15:guide id="3" orient="horz" pos="1620">
          <p15:clr>
            <a:srgbClr val="000000"/>
          </p15:clr>
        </p15:guide>
        <p15:guide id="4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iRvczyZRo+v9bnNzGjhtZwWK77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D3F"/>
    <a:srgbClr val="F07510"/>
    <a:srgbClr val="7F7F7F"/>
    <a:srgbClr val="E9E4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>
        <p:guide orient="horz" pos="2160"/>
        <p:guide pos="3120"/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30462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2" name="Google Shape;38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회원 가입 후 설문조사를 한다 정도만 언급 ( 다음 슬라이드 설문조사 세부 내용 있음)</a:t>
            </a:r>
            <a:endParaRPr dirty="0"/>
          </a:p>
        </p:txBody>
      </p:sp>
      <p:sp>
        <p:nvSpPr>
          <p:cNvPr id="383" name="Google Shape;383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6" name="Google Shape;42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체형 및 선호도 조사를 한다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 구체적인 설문 조사 내용의 예시로, 바지를 고를 때 어떤 스타일을 선호하는지, 밑위 길이와 총장을 이미지로 제시하여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보다 간단하게 설문조사에 응할 수 있게 한다. </a:t>
            </a:r>
            <a:endParaRPr/>
          </a:p>
        </p:txBody>
      </p:sp>
      <p:sp>
        <p:nvSpPr>
          <p:cNvPr id="427" name="Google Shape;42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8" name="Google Shape;50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배송된 상품 중 1개라도 구매한다면 상품 가격에서 초기 스타일링 비용 이만원을 제외한 나머지 값을 지불하면 된다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배송된 모든 상품을 구매한다면 총 가격에서 25% 할인된 가격으로 구매할 수 있다. </a:t>
            </a:r>
            <a:endParaRPr/>
          </a:p>
        </p:txBody>
      </p:sp>
      <p:sp>
        <p:nvSpPr>
          <p:cNvPr id="509" name="Google Shape;509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1" name="Google Shape;55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여러분 </a:t>
            </a:r>
            <a:r>
              <a:rPr lang="ko-KR" dirty="0" err="1"/>
              <a:t>스티치픽스</a:t>
            </a:r>
            <a:r>
              <a:rPr lang="ko-KR" dirty="0"/>
              <a:t> </a:t>
            </a:r>
            <a:r>
              <a:rPr lang="ko-KR" dirty="0" err="1"/>
              <a:t>들어보셨나요</a:t>
            </a:r>
            <a:r>
              <a:rPr lang="ko-KR" dirty="0"/>
              <a:t>? 미국 패션계의 </a:t>
            </a:r>
            <a:r>
              <a:rPr lang="ko-KR" dirty="0" err="1"/>
              <a:t>넷플릭스로</a:t>
            </a:r>
            <a:r>
              <a:rPr lang="ko-KR" dirty="0"/>
              <a:t> 불리는 </a:t>
            </a:r>
            <a:r>
              <a:rPr lang="ko-KR" dirty="0" err="1"/>
              <a:t>스티치픽스는</a:t>
            </a:r>
            <a:r>
              <a:rPr lang="ko-KR" dirty="0"/>
              <a:t> 빅데이터와 2019년 5월기준 3900여명의 스타일리스트로 소비자 한 명 한 명의 니즈를 정확히 파악해 패션 시장을 뒤흔들고 있습니다. </a:t>
            </a:r>
            <a:r>
              <a:rPr lang="ko-KR" dirty="0" err="1"/>
              <a:t>저희또한</a:t>
            </a:r>
            <a:r>
              <a:rPr lang="ko-KR" dirty="0"/>
              <a:t> </a:t>
            </a:r>
            <a:r>
              <a:rPr lang="ko-KR" dirty="0" err="1"/>
              <a:t>스티치</a:t>
            </a:r>
            <a:r>
              <a:rPr lang="ko-KR" dirty="0"/>
              <a:t> </a:t>
            </a:r>
            <a:r>
              <a:rPr lang="ko-KR" dirty="0" err="1"/>
              <a:t>픽스의</a:t>
            </a:r>
            <a:r>
              <a:rPr lang="ko-KR" dirty="0"/>
              <a:t> 이 두가지 요소를 운영방식으로 채택하기로 하였습니다. </a:t>
            </a:r>
            <a:endParaRPr dirty="0"/>
          </a:p>
        </p:txBody>
      </p:sp>
      <p:sp>
        <p:nvSpPr>
          <p:cNvPr id="552" name="Google Shape;552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1" name="Google Shape;55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여러분 </a:t>
            </a:r>
            <a:r>
              <a:rPr lang="ko-KR" dirty="0" err="1"/>
              <a:t>스티치픽스</a:t>
            </a:r>
            <a:r>
              <a:rPr lang="ko-KR" dirty="0"/>
              <a:t> </a:t>
            </a:r>
            <a:r>
              <a:rPr lang="ko-KR" dirty="0" err="1"/>
              <a:t>들어보셨나요</a:t>
            </a:r>
            <a:r>
              <a:rPr lang="ko-KR" dirty="0"/>
              <a:t>? 미국 패션계의 </a:t>
            </a:r>
            <a:r>
              <a:rPr lang="ko-KR" dirty="0" err="1"/>
              <a:t>넷플릭스로</a:t>
            </a:r>
            <a:r>
              <a:rPr lang="ko-KR" dirty="0"/>
              <a:t> 불리는 </a:t>
            </a:r>
            <a:r>
              <a:rPr lang="ko-KR" dirty="0" err="1"/>
              <a:t>스티치픽스는</a:t>
            </a:r>
            <a:r>
              <a:rPr lang="ko-KR" dirty="0"/>
              <a:t> 빅데이터와 2019년 5월기준 3900여명의 스타일리스트로 소비자 한 명 한 명의 니즈를 정확히 파악해 패션 시장을 뒤흔들고 있습니다. </a:t>
            </a:r>
            <a:r>
              <a:rPr lang="ko-KR" dirty="0" err="1"/>
              <a:t>저희또한</a:t>
            </a:r>
            <a:r>
              <a:rPr lang="ko-KR" dirty="0"/>
              <a:t> </a:t>
            </a:r>
            <a:r>
              <a:rPr lang="ko-KR" dirty="0" err="1"/>
              <a:t>스티치</a:t>
            </a:r>
            <a:r>
              <a:rPr lang="ko-KR" dirty="0"/>
              <a:t> </a:t>
            </a:r>
            <a:r>
              <a:rPr lang="ko-KR" dirty="0" err="1"/>
              <a:t>픽스의</a:t>
            </a:r>
            <a:r>
              <a:rPr lang="ko-KR" dirty="0"/>
              <a:t> 이 두가지 요소를 운영방식으로 채택하기로 하였습니다. </a:t>
            </a:r>
            <a:endParaRPr dirty="0"/>
          </a:p>
        </p:txBody>
      </p:sp>
      <p:sp>
        <p:nvSpPr>
          <p:cNvPr id="552" name="Google Shape;552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15889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회사 이름의 뜻 바꿨어요!!!!!!!!!!!!!!!!!!!!!!!!!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청춘(20대의 우리)이 일한다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청춘(5060대의 청춘)을 위해</a:t>
            </a:r>
            <a:endParaRPr/>
          </a:p>
        </p:txBody>
      </p:sp>
      <p:sp>
        <p:nvSpPr>
          <p:cNvPr id="103" name="Google Shape;10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Calibri"/>
              <a:buNone/>
              <a:defRPr sz="51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28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algn="ctr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2pPr>
            <a:lvl3pPr lvl="2" algn="ctr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3pPr>
            <a:lvl4pPr lvl="3" algn="ctr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lvl="4" algn="ctr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lvl="5" algn="ctr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6pPr>
            <a:lvl7pPr lvl="6" algn="ctr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7pPr>
            <a:lvl8pPr lvl="7" algn="ctr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8pPr>
            <a:lvl9pPr lvl="8" algn="ctr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9pPr>
          </a:lstStyle>
          <a:p>
            <a:endParaRPr dirty="0"/>
          </a:p>
        </p:txBody>
      </p:sp>
      <p:sp>
        <p:nvSpPr>
          <p:cNvPr id="18" name="Google Shape;18;p28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8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 rot="5400000">
            <a:off x="5350076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0" name="Google Shape;80;p38"/>
          <p:cNvSpPr txBox="1">
            <a:spLocks noGrp="1"/>
          </p:cNvSpPr>
          <p:nvPr>
            <p:ph type="body" idx="1"/>
          </p:nvPr>
        </p:nvSpPr>
        <p:spPr>
          <a:xfrm rot="5400000">
            <a:off x="1349576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81" name="Google Shape;81;p38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8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8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0"/>
          <p:cNvSpPr txBox="1">
            <a:spLocks noGrp="1"/>
          </p:cNvSpPr>
          <p:nvPr>
            <p:ph type="title"/>
          </p:nvPr>
        </p:nvSpPr>
        <p:spPr>
          <a:xfrm>
            <a:off x="623891" y="1282308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Calibri"/>
              <a:buNone/>
              <a:defRPr sz="51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9" name="Google Shape;29;p30"/>
          <p:cNvSpPr txBox="1">
            <a:spLocks noGrp="1"/>
          </p:cNvSpPr>
          <p:nvPr>
            <p:ph type="body" idx="1"/>
          </p:nvPr>
        </p:nvSpPr>
        <p:spPr>
          <a:xfrm>
            <a:off x="623891" y="3442102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30" name="Google Shape;30;p30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0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1"/>
          <p:cNvSpPr txBox="1">
            <a:spLocks noGrp="1"/>
          </p:cNvSpPr>
          <p:nvPr>
            <p:ph type="title"/>
          </p:nvPr>
        </p:nvSpPr>
        <p:spPr>
          <a:xfrm>
            <a:off x="628653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3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36" name="Google Shape;36;p31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37" name="Google Shape;37;p31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1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1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2"/>
          <p:cNvSpPr txBox="1">
            <a:spLocks noGrp="1"/>
          </p:cNvSpPr>
          <p:nvPr>
            <p:ph type="title"/>
          </p:nvPr>
        </p:nvSpPr>
        <p:spPr>
          <a:xfrm>
            <a:off x="629844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2" name="Google Shape;42;p32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 dirty="0"/>
          </a:p>
        </p:txBody>
      </p:sp>
      <p:sp>
        <p:nvSpPr>
          <p:cNvPr id="43" name="Google Shape;43;p32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4" name="Google Shape;44;p32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 dirty="0"/>
          </a:p>
        </p:txBody>
      </p:sp>
      <p:sp>
        <p:nvSpPr>
          <p:cNvPr id="45" name="Google Shape;45;p32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6" name="Google Shape;46;p32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2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2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3"/>
          <p:cNvSpPr txBox="1">
            <a:spLocks noGrp="1"/>
          </p:cNvSpPr>
          <p:nvPr>
            <p:ph type="title"/>
          </p:nvPr>
        </p:nvSpPr>
        <p:spPr>
          <a:xfrm>
            <a:off x="628653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1" name="Google Shape;51;p33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3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3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5"/>
          <p:cNvSpPr txBox="1">
            <a:spLocks noGrp="1"/>
          </p:cNvSpPr>
          <p:nvPr>
            <p:ph type="title"/>
          </p:nvPr>
        </p:nvSpPr>
        <p:spPr>
          <a:xfrm>
            <a:off x="629844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0" name="Google Shape;60;p35"/>
          <p:cNvSpPr txBox="1">
            <a:spLocks noGrp="1"/>
          </p:cNvSpPr>
          <p:nvPr>
            <p:ph type="body" idx="1"/>
          </p:nvPr>
        </p:nvSpPr>
        <p:spPr>
          <a:xfrm>
            <a:off x="3887391" y="740574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810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3655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4pPr>
            <a:lvl5pPr marL="2286000" lvl="4" indent="-33655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5pPr>
            <a:lvl6pPr marL="2743200" lvl="5" indent="-33655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6pPr>
            <a:lvl7pPr marL="3200400" lvl="6" indent="-33655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7pPr>
            <a:lvl8pPr marL="3657600" lvl="7" indent="-33655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8pPr>
            <a:lvl9pPr marL="4114800" lvl="8" indent="-33655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9pPr>
          </a:lstStyle>
          <a:p>
            <a:endParaRPr dirty="0"/>
          </a:p>
        </p:txBody>
      </p:sp>
      <p:sp>
        <p:nvSpPr>
          <p:cNvPr id="61" name="Google Shape;61;p35"/>
          <p:cNvSpPr txBox="1">
            <a:spLocks noGrp="1"/>
          </p:cNvSpPr>
          <p:nvPr>
            <p:ph type="body" idx="2"/>
          </p:nvPr>
        </p:nvSpPr>
        <p:spPr>
          <a:xfrm>
            <a:off x="629844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 dirty="0"/>
          </a:p>
        </p:txBody>
      </p:sp>
      <p:sp>
        <p:nvSpPr>
          <p:cNvPr id="62" name="Google Shape;62;p35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5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5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>
            <a:spLocks noGrp="1"/>
          </p:cNvSpPr>
          <p:nvPr>
            <p:ph type="title"/>
          </p:nvPr>
        </p:nvSpPr>
        <p:spPr>
          <a:xfrm>
            <a:off x="629844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/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36"/>
          <p:cNvSpPr>
            <a:spLocks noGrp="1"/>
          </p:cNvSpPr>
          <p:nvPr>
            <p:ph type="pic" idx="2"/>
          </p:nvPr>
        </p:nvSpPr>
        <p:spPr>
          <a:xfrm>
            <a:off x="3887391" y="740574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6"/>
          <p:cNvSpPr txBox="1">
            <a:spLocks noGrp="1"/>
          </p:cNvSpPr>
          <p:nvPr>
            <p:ph type="body" idx="1"/>
          </p:nvPr>
        </p:nvSpPr>
        <p:spPr>
          <a:xfrm>
            <a:off x="629844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 dirty="0"/>
          </a:p>
        </p:txBody>
      </p:sp>
      <p:sp>
        <p:nvSpPr>
          <p:cNvPr id="69" name="Google Shape;69;p36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7"/>
          <p:cNvSpPr txBox="1">
            <a:spLocks noGrp="1"/>
          </p:cNvSpPr>
          <p:nvPr>
            <p:ph type="title"/>
          </p:nvPr>
        </p:nvSpPr>
        <p:spPr>
          <a:xfrm>
            <a:off x="628653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4" name="Google Shape;74;p37"/>
          <p:cNvSpPr txBox="1">
            <a:spLocks noGrp="1"/>
          </p:cNvSpPr>
          <p:nvPr>
            <p:ph type="body" idx="1"/>
          </p:nvPr>
        </p:nvSpPr>
        <p:spPr>
          <a:xfrm rot="5400000">
            <a:off x="2940251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75" name="Google Shape;75;p37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7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628653" y="27384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  <a:defRPr sz="3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628653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852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6550" algn="l" rtl="0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lnSpc>
                <a:spcPct val="90000"/>
              </a:lnSpc>
              <a:spcBef>
                <a:spcPts val="42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6286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 dirty="0"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3028953" y="4767267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 dirty="0"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6457950" y="476726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3" Type="http://schemas.openxmlformats.org/officeDocument/2006/relationships/image" Target="../media/image2.jpg"/><Relationship Id="rId7" Type="http://schemas.openxmlformats.org/officeDocument/2006/relationships/image" Target="../media/image2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2684680" y="3466185"/>
            <a:ext cx="9144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고지수 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3664510" y="3466185"/>
            <a:ext cx="9144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이유진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4644340" y="3466185"/>
            <a:ext cx="9144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이지영 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624171" y="3466185"/>
            <a:ext cx="9144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노선호 </a:t>
            </a:r>
            <a:endParaRPr sz="1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20646F-086F-40C8-9FC1-D700CE4735E2}"/>
              </a:ext>
            </a:extLst>
          </p:cNvPr>
          <p:cNvSpPr txBox="1"/>
          <p:nvPr/>
        </p:nvSpPr>
        <p:spPr>
          <a:xfrm>
            <a:off x="3063240" y="2080260"/>
            <a:ext cx="40995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/>
              <a:t>오 팔 신 사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BD3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1"/>
          <p:cNvSpPr txBox="1"/>
          <p:nvPr/>
        </p:nvSpPr>
        <p:spPr>
          <a:xfrm>
            <a:off x="435174" y="271847"/>
            <a:ext cx="772925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endParaRPr sz="5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1"/>
          <p:cNvSpPr txBox="1"/>
          <p:nvPr/>
        </p:nvSpPr>
        <p:spPr>
          <a:xfrm>
            <a:off x="1182578" y="730142"/>
            <a:ext cx="1728709" cy="30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PERSONA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1"/>
          <p:cNvSpPr txBox="1"/>
          <p:nvPr/>
        </p:nvSpPr>
        <p:spPr>
          <a:xfrm>
            <a:off x="3045464" y="978011"/>
            <a:ext cx="141096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김지유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274" name="Google Shape;274;p11"/>
          <p:cNvCxnSpPr/>
          <p:nvPr/>
        </p:nvCxnSpPr>
        <p:spPr>
          <a:xfrm>
            <a:off x="2997201" y="1931268"/>
            <a:ext cx="247555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5" name="Google Shape;275;p11"/>
          <p:cNvSpPr txBox="1"/>
          <p:nvPr/>
        </p:nvSpPr>
        <p:spPr>
          <a:xfrm>
            <a:off x="3173036" y="1624944"/>
            <a:ext cx="832279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ABOUT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76" name="Google Shape;276;p11"/>
          <p:cNvSpPr txBox="1"/>
          <p:nvPr/>
        </p:nvSpPr>
        <p:spPr>
          <a:xfrm>
            <a:off x="3479612" y="1996292"/>
            <a:ext cx="125086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AGE  24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1"/>
          <p:cNvSpPr/>
          <p:nvPr/>
        </p:nvSpPr>
        <p:spPr>
          <a:xfrm>
            <a:off x="3260161" y="2041172"/>
            <a:ext cx="175875" cy="181392"/>
          </a:xfrm>
          <a:custGeom>
            <a:avLst/>
            <a:gdLst/>
            <a:ahLst/>
            <a:cxnLst/>
            <a:rect l="l" t="t" r="r" b="b"/>
            <a:pathLst>
              <a:path w="3197597" h="3202496" extrusionOk="0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78" name="Google Shape;278;p11"/>
          <p:cNvSpPr/>
          <p:nvPr/>
        </p:nvSpPr>
        <p:spPr>
          <a:xfrm>
            <a:off x="3254563" y="2347173"/>
            <a:ext cx="198379" cy="167742"/>
          </a:xfrm>
          <a:custGeom>
            <a:avLst/>
            <a:gdLst/>
            <a:ahLst/>
            <a:cxnLst/>
            <a:rect l="l" t="t" r="r" b="b"/>
            <a:pathLst>
              <a:path w="2736304" h="2313707" extrusionOk="0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79" name="Google Shape;279;p11"/>
          <p:cNvSpPr txBox="1"/>
          <p:nvPr/>
        </p:nvSpPr>
        <p:spPr>
          <a:xfrm>
            <a:off x="3479612" y="2272093"/>
            <a:ext cx="2416923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홍익대학교 시각디자인과 재학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11"/>
          <p:cNvSpPr txBox="1"/>
          <p:nvPr/>
        </p:nvSpPr>
        <p:spPr>
          <a:xfrm>
            <a:off x="3475004" y="2565466"/>
            <a:ext cx="1836583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서울 송파구 거주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1"/>
          <p:cNvSpPr txBox="1"/>
          <p:nvPr/>
        </p:nvSpPr>
        <p:spPr>
          <a:xfrm>
            <a:off x="3179860" y="3536330"/>
            <a:ext cx="647934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PAIN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82" name="Google Shape;282;p11"/>
          <p:cNvSpPr txBox="1"/>
          <p:nvPr/>
        </p:nvSpPr>
        <p:spPr>
          <a:xfrm>
            <a:off x="6340984" y="1624944"/>
            <a:ext cx="1148071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INTEREST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83" name="Google Shape;283;p11"/>
          <p:cNvSpPr/>
          <p:nvPr/>
        </p:nvSpPr>
        <p:spPr>
          <a:xfrm>
            <a:off x="3268981" y="2594956"/>
            <a:ext cx="200816" cy="191313"/>
          </a:xfrm>
          <a:custGeom>
            <a:avLst/>
            <a:gdLst/>
            <a:ahLst/>
            <a:cxnLst/>
            <a:rect l="l" t="t" r="r" b="b"/>
            <a:pathLst>
              <a:path w="3228210" h="3222968" extrusionOk="0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284" name="Google Shape;284;p11"/>
          <p:cNvCxnSpPr/>
          <p:nvPr/>
        </p:nvCxnSpPr>
        <p:spPr>
          <a:xfrm>
            <a:off x="3019948" y="3830581"/>
            <a:ext cx="247555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5" name="Google Shape;285;p11"/>
          <p:cNvSpPr txBox="1"/>
          <p:nvPr/>
        </p:nvSpPr>
        <p:spPr>
          <a:xfrm>
            <a:off x="6348414" y="3538604"/>
            <a:ext cx="729687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HOPE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286" name="Google Shape;286;p11"/>
          <p:cNvCxnSpPr/>
          <p:nvPr/>
        </p:nvCxnSpPr>
        <p:spPr>
          <a:xfrm>
            <a:off x="6188502" y="3832855"/>
            <a:ext cx="247555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7" name="Google Shape;287;p11"/>
          <p:cNvSpPr txBox="1"/>
          <p:nvPr/>
        </p:nvSpPr>
        <p:spPr>
          <a:xfrm>
            <a:off x="6370610" y="2028654"/>
            <a:ext cx="270458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SNS, 유투브, 남자친구, 강아지</a:t>
            </a:r>
            <a:endParaRPr dirty="0"/>
          </a:p>
        </p:txBody>
      </p:sp>
      <p:sp>
        <p:nvSpPr>
          <p:cNvPr id="288" name="Google Shape;288;p11"/>
          <p:cNvSpPr txBox="1"/>
          <p:nvPr/>
        </p:nvSpPr>
        <p:spPr>
          <a:xfrm>
            <a:off x="3165655" y="3846081"/>
            <a:ext cx="286774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아빠 </a:t>
            </a:r>
            <a:r>
              <a:rPr lang="ko-KR" sz="12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SNS에</a:t>
            </a: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나도 모르는 새에 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업로드 된 내 사진들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해도 </a:t>
            </a:r>
            <a:r>
              <a:rPr lang="ko-KR" sz="12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해도</a:t>
            </a: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끝이 없는 과제</a:t>
            </a:r>
            <a:endParaRPr dirty="0"/>
          </a:p>
        </p:txBody>
      </p:sp>
      <p:cxnSp>
        <p:nvCxnSpPr>
          <p:cNvPr id="289" name="Google Shape;289;p11"/>
          <p:cNvCxnSpPr/>
          <p:nvPr/>
        </p:nvCxnSpPr>
        <p:spPr>
          <a:xfrm>
            <a:off x="6200958" y="1932433"/>
            <a:ext cx="247555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90" name="Google Shape;290;p11" descr="florist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3536" y="1680516"/>
            <a:ext cx="3672535" cy="367253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1"/>
          <p:cNvSpPr txBox="1"/>
          <p:nvPr/>
        </p:nvSpPr>
        <p:spPr>
          <a:xfrm>
            <a:off x="6236408" y="3880199"/>
            <a:ext cx="3243768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이제는 부모님이 자식들을 위한 </a:t>
            </a:r>
            <a:endParaRPr lang="en-US" altLang="ko-KR"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삶보다는 당신을 위한 삶을 살기를 </a:t>
            </a:r>
            <a:endParaRPr lang="en-US" altLang="ko-KR"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바람</a:t>
            </a: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11"/>
          <p:cNvSpPr/>
          <p:nvPr/>
        </p:nvSpPr>
        <p:spPr>
          <a:xfrm>
            <a:off x="1182579" y="300081"/>
            <a:ext cx="191696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"/>
          <p:cNvSpPr/>
          <p:nvPr/>
        </p:nvSpPr>
        <p:spPr>
          <a:xfrm>
            <a:off x="1908048" y="1414272"/>
            <a:ext cx="3163824" cy="3163824"/>
          </a:xfrm>
          <a:custGeom>
            <a:avLst/>
            <a:gdLst/>
            <a:ahLst/>
            <a:cxnLst/>
            <a:rect l="l" t="t" r="r" b="b"/>
            <a:pathLst>
              <a:path w="3163824" h="3163824" extrusionOk="0">
                <a:moveTo>
                  <a:pt x="0" y="1581912"/>
                </a:moveTo>
                <a:cubicBezTo>
                  <a:pt x="0" y="1162363"/>
                  <a:pt x="166666" y="759997"/>
                  <a:pt x="463333" y="463332"/>
                </a:cubicBezTo>
                <a:cubicBezTo>
                  <a:pt x="760000" y="166666"/>
                  <a:pt x="1162366" y="2"/>
                  <a:pt x="1581915" y="2"/>
                </a:cubicBezTo>
                <a:cubicBezTo>
                  <a:pt x="2001464" y="2"/>
                  <a:pt x="2403830" y="166668"/>
                  <a:pt x="2700495" y="463335"/>
                </a:cubicBezTo>
                <a:cubicBezTo>
                  <a:pt x="2997161" y="760002"/>
                  <a:pt x="3163825" y="1162368"/>
                  <a:pt x="3163825" y="1581917"/>
                </a:cubicBezTo>
                <a:cubicBezTo>
                  <a:pt x="3163825" y="2001466"/>
                  <a:pt x="2997160" y="2403832"/>
                  <a:pt x="2700493" y="2700498"/>
                </a:cubicBezTo>
                <a:cubicBezTo>
                  <a:pt x="2403827" y="2997164"/>
                  <a:pt x="2001461" y="3163829"/>
                  <a:pt x="1581912" y="3163829"/>
                </a:cubicBezTo>
                <a:cubicBezTo>
                  <a:pt x="1162363" y="3163829"/>
                  <a:pt x="759997" y="2997163"/>
                  <a:pt x="463331" y="2700497"/>
                </a:cubicBezTo>
                <a:cubicBezTo>
                  <a:pt x="166665" y="2403831"/>
                  <a:pt x="0" y="2001465"/>
                  <a:pt x="1" y="1581915"/>
                </a:cubicBezTo>
                <a:cubicBezTo>
                  <a:pt x="1" y="1581914"/>
                  <a:pt x="0" y="1581913"/>
                  <a:pt x="0" y="1581912"/>
                </a:cubicBezTo>
                <a:close/>
              </a:path>
            </a:pathLst>
          </a:custGeom>
          <a:solidFill>
            <a:srgbClr val="306E89"/>
          </a:solidFill>
          <a:ln w="38100" cap="flat" cmpd="sng">
            <a:solidFill>
              <a:srgbClr val="306E8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3980688" y="1408176"/>
            <a:ext cx="3163824" cy="3163824"/>
          </a:xfrm>
          <a:custGeom>
            <a:avLst/>
            <a:gdLst/>
            <a:ahLst/>
            <a:cxnLst/>
            <a:rect l="l" t="t" r="r" b="b"/>
            <a:pathLst>
              <a:path w="3163824" h="3163824" extrusionOk="0">
                <a:moveTo>
                  <a:pt x="0" y="1581912"/>
                </a:moveTo>
                <a:cubicBezTo>
                  <a:pt x="0" y="1162363"/>
                  <a:pt x="166666" y="759997"/>
                  <a:pt x="463333" y="463332"/>
                </a:cubicBezTo>
                <a:cubicBezTo>
                  <a:pt x="760000" y="166666"/>
                  <a:pt x="1162366" y="2"/>
                  <a:pt x="1581915" y="2"/>
                </a:cubicBezTo>
                <a:cubicBezTo>
                  <a:pt x="2001464" y="2"/>
                  <a:pt x="2403830" y="166668"/>
                  <a:pt x="2700495" y="463335"/>
                </a:cubicBezTo>
                <a:cubicBezTo>
                  <a:pt x="2997161" y="760002"/>
                  <a:pt x="3163825" y="1162368"/>
                  <a:pt x="3163825" y="1581917"/>
                </a:cubicBezTo>
                <a:cubicBezTo>
                  <a:pt x="3163825" y="2001466"/>
                  <a:pt x="2997160" y="2403832"/>
                  <a:pt x="2700493" y="2700498"/>
                </a:cubicBezTo>
                <a:cubicBezTo>
                  <a:pt x="2403827" y="2997164"/>
                  <a:pt x="2001461" y="3163829"/>
                  <a:pt x="1581912" y="3163829"/>
                </a:cubicBezTo>
                <a:cubicBezTo>
                  <a:pt x="1162363" y="3163829"/>
                  <a:pt x="759997" y="2997163"/>
                  <a:pt x="463331" y="2700497"/>
                </a:cubicBezTo>
                <a:cubicBezTo>
                  <a:pt x="166665" y="2403831"/>
                  <a:pt x="0" y="2001465"/>
                  <a:pt x="1" y="1581915"/>
                </a:cubicBezTo>
                <a:cubicBezTo>
                  <a:pt x="1" y="1581914"/>
                  <a:pt x="0" y="1581913"/>
                  <a:pt x="0" y="1581912"/>
                </a:cubicBezTo>
                <a:close/>
              </a:path>
            </a:pathLst>
          </a:custGeom>
          <a:solidFill>
            <a:srgbClr val="EFBD3F"/>
          </a:solidFill>
          <a:ln w="38100" cap="flat" cmpd="sng">
            <a:solidFill>
              <a:srgbClr val="EFBD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435174" y="271847"/>
            <a:ext cx="772925" cy="940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5600" dirty="0">
                <a:solidFill>
                  <a:srgbClr val="306E89"/>
                </a:solidFill>
              </a:rPr>
              <a:t>3</a:t>
            </a:r>
            <a:r>
              <a:rPr lang="ko-KR" sz="5600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600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4004498" y="2971454"/>
            <a:ext cx="809027" cy="29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패션</a:t>
            </a:r>
            <a:endParaRPr sz="1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/>
          <p:nvPr/>
        </p:nvSpPr>
        <p:spPr>
          <a:xfrm>
            <a:off x="4276963" y="2024982"/>
            <a:ext cx="602474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뷰티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4422207" y="2772139"/>
            <a:ext cx="838641" cy="355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귀찮음</a:t>
            </a:r>
            <a:endParaRPr sz="1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8"/>
          <p:cNvSpPr/>
          <p:nvPr/>
        </p:nvSpPr>
        <p:spPr>
          <a:xfrm>
            <a:off x="4099647" y="2389632"/>
            <a:ext cx="1079567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스마트폰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8"/>
          <p:cNvSpPr/>
          <p:nvPr/>
        </p:nvSpPr>
        <p:spPr>
          <a:xfrm>
            <a:off x="4233231" y="3345163"/>
            <a:ext cx="838641" cy="355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유투브</a:t>
            </a:r>
            <a:endParaRPr sz="1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8"/>
          <p:cNvSpPr/>
          <p:nvPr/>
        </p:nvSpPr>
        <p:spPr>
          <a:xfrm>
            <a:off x="2876406" y="3733385"/>
            <a:ext cx="1298905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인스타그램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8"/>
          <p:cNvSpPr/>
          <p:nvPr/>
        </p:nvSpPr>
        <p:spPr>
          <a:xfrm>
            <a:off x="2309479" y="2430366"/>
            <a:ext cx="823333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여행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8"/>
          <p:cNvSpPr txBox="1"/>
          <p:nvPr/>
        </p:nvSpPr>
        <p:spPr>
          <a:xfrm>
            <a:off x="1237442" y="730143"/>
            <a:ext cx="4531345" cy="30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lvl="0"/>
            <a:r>
              <a:rPr lang="en-US" altLang="ko-KR" sz="1500" dirty="0">
                <a:solidFill>
                  <a:srgbClr val="262626"/>
                </a:solidFill>
              </a:rPr>
              <a:t>1:1 </a:t>
            </a:r>
            <a:r>
              <a:rPr lang="ko-KR" altLang="en-US" sz="1500" dirty="0">
                <a:solidFill>
                  <a:srgbClr val="262626"/>
                </a:solidFill>
              </a:rPr>
              <a:t>맞춤 스타일링 서비스 “오팔세대”</a:t>
            </a:r>
          </a:p>
        </p:txBody>
      </p:sp>
      <p:pic>
        <p:nvPicPr>
          <p:cNvPr id="204" name="Google Shape;204;p8" descr="woma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6186" y="2420112"/>
            <a:ext cx="1001382" cy="1001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8" descr="woman2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86714" y="2411616"/>
            <a:ext cx="1001382" cy="1001382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8"/>
          <p:cNvSpPr/>
          <p:nvPr/>
        </p:nvSpPr>
        <p:spPr>
          <a:xfrm>
            <a:off x="1005796" y="3427327"/>
            <a:ext cx="660050" cy="38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ME</a:t>
            </a:r>
            <a:endParaRPr sz="7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07" name="Google Shape;207;p8"/>
          <p:cNvSpPr/>
          <p:nvPr/>
        </p:nvSpPr>
        <p:spPr>
          <a:xfrm>
            <a:off x="7181044" y="3494383"/>
            <a:ext cx="1767974" cy="38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CUSTOMER</a:t>
            </a:r>
            <a:endParaRPr sz="700" dirty="0">
              <a:solidFill>
                <a:srgbClr val="EFBD3F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08" name="Google Shape;208;p8"/>
          <p:cNvSpPr/>
          <p:nvPr/>
        </p:nvSpPr>
        <p:spPr>
          <a:xfrm>
            <a:off x="2698099" y="2758025"/>
            <a:ext cx="1024242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돈 벌기 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8"/>
          <p:cNvSpPr/>
          <p:nvPr/>
        </p:nvSpPr>
        <p:spPr>
          <a:xfrm>
            <a:off x="2804779" y="3367625"/>
            <a:ext cx="554981" cy="29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20대 </a:t>
            </a:r>
            <a:endParaRPr sz="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8"/>
          <p:cNvSpPr/>
          <p:nvPr/>
        </p:nvSpPr>
        <p:spPr>
          <a:xfrm>
            <a:off x="2682859" y="2087465"/>
            <a:ext cx="314082" cy="29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술</a:t>
            </a:r>
            <a:endParaRPr sz="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8"/>
          <p:cNvSpPr/>
          <p:nvPr/>
        </p:nvSpPr>
        <p:spPr>
          <a:xfrm>
            <a:off x="2998327" y="2422745"/>
            <a:ext cx="1234904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NETFLIX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8"/>
          <p:cNvSpPr/>
          <p:nvPr/>
        </p:nvSpPr>
        <p:spPr>
          <a:xfrm>
            <a:off x="3181207" y="3085686"/>
            <a:ext cx="863048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취업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8"/>
          <p:cNvSpPr/>
          <p:nvPr/>
        </p:nvSpPr>
        <p:spPr>
          <a:xfrm>
            <a:off x="3158347" y="2026505"/>
            <a:ext cx="764869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펭수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8"/>
          <p:cNvSpPr/>
          <p:nvPr/>
        </p:nvSpPr>
        <p:spPr>
          <a:xfrm>
            <a:off x="2144886" y="3078065"/>
            <a:ext cx="1593599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교환학생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8"/>
          <p:cNvSpPr/>
          <p:nvPr/>
        </p:nvSpPr>
        <p:spPr>
          <a:xfrm>
            <a:off x="5215747" y="2178905"/>
            <a:ext cx="1575018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시니어 마케팅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8"/>
          <p:cNvSpPr/>
          <p:nvPr/>
        </p:nvSpPr>
        <p:spPr>
          <a:xfrm>
            <a:off x="5589126" y="1828385"/>
            <a:ext cx="1077081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오팔세대</a:t>
            </a:r>
            <a:endParaRPr sz="40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8"/>
          <p:cNvSpPr/>
          <p:nvPr/>
        </p:nvSpPr>
        <p:spPr>
          <a:xfrm>
            <a:off x="5718667" y="3893406"/>
            <a:ext cx="947540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진취적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8"/>
          <p:cNvSpPr/>
          <p:nvPr/>
        </p:nvSpPr>
        <p:spPr>
          <a:xfrm>
            <a:off x="6038707" y="3504785"/>
            <a:ext cx="854511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능동적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8"/>
          <p:cNvSpPr/>
          <p:nvPr/>
        </p:nvSpPr>
        <p:spPr>
          <a:xfrm>
            <a:off x="5581507" y="2887566"/>
            <a:ext cx="838641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레옹족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8"/>
          <p:cNvSpPr/>
          <p:nvPr/>
        </p:nvSpPr>
        <p:spPr>
          <a:xfrm>
            <a:off x="5055727" y="3207605"/>
            <a:ext cx="1943386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액티브 시니어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8"/>
          <p:cNvSpPr/>
          <p:nvPr/>
        </p:nvSpPr>
        <p:spPr>
          <a:xfrm>
            <a:off x="5253847" y="2544666"/>
            <a:ext cx="1412360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실버서퍼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8"/>
          <p:cNvSpPr/>
          <p:nvPr/>
        </p:nvSpPr>
        <p:spPr>
          <a:xfrm>
            <a:off x="6099667" y="2598006"/>
            <a:ext cx="993657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웹버족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8"/>
          <p:cNvSpPr/>
          <p:nvPr/>
        </p:nvSpPr>
        <p:spPr>
          <a:xfrm>
            <a:off x="5170027" y="3649566"/>
            <a:ext cx="1102263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대올림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8"/>
          <p:cNvSpPr/>
          <p:nvPr/>
        </p:nvSpPr>
        <p:spPr>
          <a:xfrm>
            <a:off x="1182579" y="300081"/>
            <a:ext cx="1814362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</a:t>
            </a:r>
            <a:r>
              <a:rPr lang="en-US" alt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29;p12">
            <a:extLst>
              <a:ext uri="{FF2B5EF4-FFF2-40B4-BE49-F238E27FC236}">
                <a16:creationId xmlns:a16="http://schemas.microsoft.com/office/drawing/2014/main" id="{53E87CC9-0785-48BE-BEEB-D040F1AB8407}"/>
              </a:ext>
            </a:extLst>
          </p:cNvPr>
          <p:cNvSpPr/>
          <p:nvPr/>
        </p:nvSpPr>
        <p:spPr>
          <a:xfrm>
            <a:off x="0" y="-153620"/>
            <a:ext cx="9290303" cy="5339492"/>
          </a:xfrm>
          <a:prstGeom prst="rect">
            <a:avLst/>
          </a:prstGeom>
          <a:solidFill>
            <a:srgbClr val="595959">
              <a:alpha val="92156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36" name="Google Shape;332;p12">
            <a:extLst>
              <a:ext uri="{FF2B5EF4-FFF2-40B4-BE49-F238E27FC236}">
                <a16:creationId xmlns:a16="http://schemas.microsoft.com/office/drawing/2014/main" id="{827943AD-41D1-4EFA-B5D9-F75017D28FF1}"/>
              </a:ext>
            </a:extLst>
          </p:cNvPr>
          <p:cNvSpPr txBox="1"/>
          <p:nvPr/>
        </p:nvSpPr>
        <p:spPr>
          <a:xfrm>
            <a:off x="2706257" y="2195680"/>
            <a:ext cx="4377783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패션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과 </a:t>
            </a:r>
            <a:r>
              <a:rPr 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뷰티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에  관심이 많은  </a:t>
            </a:r>
            <a:endParaRPr lang="en-US" altLang="ko-KR" sz="16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20대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우리가 </a:t>
            </a:r>
            <a:r>
              <a:rPr lang="ko-KR" sz="16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오팔 세대와 </a:t>
            </a:r>
            <a:r>
              <a:rPr lang="ko-KR" sz="16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트렌디한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감각을  </a:t>
            </a:r>
            <a:r>
              <a:rPr lang="ko-KR" sz="16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스마트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하게 공유하고</a:t>
            </a:r>
            <a:r>
              <a:rPr lang="en-US" altLang="ko-KR" sz="1600" dirty="0">
                <a:solidFill>
                  <a:srgbClr val="262626"/>
                </a:solidFill>
              </a:rPr>
              <a:t> 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이를 </a:t>
            </a:r>
            <a:r>
              <a:rPr lang="ko-KR" sz="16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스타일링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에 </a:t>
            </a:r>
            <a:endParaRPr lang="en-US" altLang="ko-KR" sz="16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적용할 수 있도록 돕는다</a:t>
            </a:r>
            <a:r>
              <a:rPr lang="en-US" alt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16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" name="Google Shape;330;p12">
            <a:extLst>
              <a:ext uri="{FF2B5EF4-FFF2-40B4-BE49-F238E27FC236}">
                <a16:creationId xmlns:a16="http://schemas.microsoft.com/office/drawing/2014/main" id="{5C313701-709C-4BD0-9982-989D8675331F}"/>
              </a:ext>
            </a:extLst>
          </p:cNvPr>
          <p:cNvGrpSpPr/>
          <p:nvPr/>
        </p:nvGrpSpPr>
        <p:grpSpPr>
          <a:xfrm>
            <a:off x="713240" y="1064371"/>
            <a:ext cx="7465578" cy="4336758"/>
            <a:chOff x="773669" y="1040737"/>
            <a:chExt cx="7465578" cy="4336758"/>
          </a:xfrm>
        </p:grpSpPr>
        <p:sp>
          <p:nvSpPr>
            <p:cNvPr id="38" name="Google Shape;331;p12">
              <a:extLst>
                <a:ext uri="{FF2B5EF4-FFF2-40B4-BE49-F238E27FC236}">
                  <a16:creationId xmlns:a16="http://schemas.microsoft.com/office/drawing/2014/main" id="{DC4D2F0D-571A-4E66-8635-A84F874E58C9}"/>
                </a:ext>
              </a:extLst>
            </p:cNvPr>
            <p:cNvSpPr txBox="1"/>
            <p:nvPr/>
          </p:nvSpPr>
          <p:spPr>
            <a:xfrm>
              <a:off x="6314817" y="2730617"/>
              <a:ext cx="1924430" cy="26468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”</a:t>
              </a:r>
              <a:endParaRPr sz="16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32;p12">
              <a:extLst>
                <a:ext uri="{FF2B5EF4-FFF2-40B4-BE49-F238E27FC236}">
                  <a16:creationId xmlns:a16="http://schemas.microsoft.com/office/drawing/2014/main" id="{C2745303-0F8A-4F38-B5CF-DCAE8993B87C}"/>
                </a:ext>
              </a:extLst>
            </p:cNvPr>
            <p:cNvSpPr txBox="1"/>
            <p:nvPr/>
          </p:nvSpPr>
          <p:spPr>
            <a:xfrm>
              <a:off x="2766686" y="2172046"/>
              <a:ext cx="4377783" cy="19389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패션</a:t>
              </a:r>
              <a:r>
                <a:rPr 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과 </a:t>
              </a:r>
              <a:r>
                <a:rPr lang="ko-KR" sz="1600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뷰티</a:t>
              </a:r>
              <a:r>
                <a:rPr 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에  관심이 많은  </a:t>
              </a:r>
              <a:endParaRPr lang="en-US" alt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20대</a:t>
              </a:r>
              <a:r>
                <a:rPr 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 우리가 </a:t>
              </a:r>
              <a:r>
                <a:rPr lang="ko-KR" sz="1600" dirty="0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오팔 세대와 </a:t>
              </a:r>
              <a:r>
                <a:rPr lang="ko-KR" sz="1600" dirty="0" err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트렌디한</a:t>
              </a:r>
              <a:r>
                <a:rPr 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 감각을  </a:t>
              </a:r>
              <a:r>
                <a:rPr lang="ko-KR" sz="1600" dirty="0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스마트</a:t>
              </a:r>
              <a:r>
                <a:rPr 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하게 공유하고</a:t>
              </a:r>
              <a:r>
                <a:rPr lang="en-US" altLang="ko-KR" sz="1600" dirty="0">
                  <a:solidFill>
                    <a:srgbClr val="262626"/>
                  </a:solidFill>
                </a:rPr>
                <a:t> </a:t>
              </a:r>
              <a:r>
                <a:rPr 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이를 </a:t>
              </a:r>
              <a:r>
                <a:rPr lang="ko-KR" sz="1600" dirty="0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스타일링</a:t>
              </a:r>
              <a:r>
                <a:rPr 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에 </a:t>
              </a:r>
              <a:endParaRPr lang="en-US" alt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적용할 수 있도록 돕는다</a:t>
              </a:r>
              <a:r>
                <a:rPr lang="en-US" alt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r>
                <a:rPr lang="ko-KR" sz="1600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  </a:t>
              </a:r>
              <a:endParaRPr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333;p12">
              <a:extLst>
                <a:ext uri="{FF2B5EF4-FFF2-40B4-BE49-F238E27FC236}">
                  <a16:creationId xmlns:a16="http://schemas.microsoft.com/office/drawing/2014/main" id="{E4BBE169-7E42-4E1F-856C-B0570D997A23}"/>
                </a:ext>
              </a:extLst>
            </p:cNvPr>
            <p:cNvSpPr txBox="1"/>
            <p:nvPr/>
          </p:nvSpPr>
          <p:spPr>
            <a:xfrm>
              <a:off x="773669" y="1040737"/>
              <a:ext cx="1924430" cy="26468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6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“</a:t>
              </a:r>
              <a:endParaRPr sz="16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6173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3"/>
          <p:cNvSpPr/>
          <p:nvPr/>
        </p:nvSpPr>
        <p:spPr>
          <a:xfrm>
            <a:off x="1182579" y="300080"/>
            <a:ext cx="1977480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13"/>
          <p:cNvSpPr txBox="1"/>
          <p:nvPr/>
        </p:nvSpPr>
        <p:spPr>
          <a:xfrm>
            <a:off x="1182579" y="730143"/>
            <a:ext cx="4139784" cy="323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1:1 맞춤 스타일링 서비스 “오팔신사”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13"/>
          <p:cNvSpPr txBox="1"/>
          <p:nvPr/>
        </p:nvSpPr>
        <p:spPr>
          <a:xfrm>
            <a:off x="357416" y="271848"/>
            <a:ext cx="928440" cy="110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3.</a:t>
            </a:r>
            <a:endParaRPr sz="6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1" name="Google Shape;341;p13"/>
          <p:cNvGrpSpPr/>
          <p:nvPr/>
        </p:nvGrpSpPr>
        <p:grpSpPr>
          <a:xfrm>
            <a:off x="4245965" y="2251603"/>
            <a:ext cx="652072" cy="637082"/>
            <a:chOff x="4099810" y="2143593"/>
            <a:chExt cx="959370" cy="906906"/>
          </a:xfrm>
        </p:grpSpPr>
        <p:cxnSp>
          <p:nvCxnSpPr>
            <p:cNvPr id="342" name="Google Shape;342;p13"/>
            <p:cNvCxnSpPr/>
            <p:nvPr/>
          </p:nvCxnSpPr>
          <p:spPr>
            <a:xfrm rot="10800000" flipH="1">
              <a:off x="4099810" y="2143593"/>
              <a:ext cx="899410" cy="906906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43" name="Google Shape;343;p13"/>
            <p:cNvCxnSpPr/>
            <p:nvPr/>
          </p:nvCxnSpPr>
          <p:spPr>
            <a:xfrm>
              <a:off x="4099810" y="2143593"/>
              <a:ext cx="959370" cy="906905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44" name="Google Shape;344;p13"/>
          <p:cNvSpPr/>
          <p:nvPr/>
        </p:nvSpPr>
        <p:spPr>
          <a:xfrm>
            <a:off x="1085145" y="2178258"/>
            <a:ext cx="3278426" cy="830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MUSINSA</a:t>
            </a:r>
            <a:endParaRPr sz="4800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13"/>
          <p:cNvSpPr/>
          <p:nvPr/>
        </p:nvSpPr>
        <p:spPr>
          <a:xfrm>
            <a:off x="5322363" y="2154651"/>
            <a:ext cx="3149284" cy="830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오팔신사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5" name="Google Shape;385;p15"/>
          <p:cNvCxnSpPr/>
          <p:nvPr/>
        </p:nvCxnSpPr>
        <p:spPr>
          <a:xfrm rot="10800000" flipH="1">
            <a:off x="6316980" y="2598420"/>
            <a:ext cx="1036320" cy="655320"/>
          </a:xfrm>
          <a:prstGeom prst="straightConnector1">
            <a:avLst/>
          </a:prstGeom>
          <a:noFill/>
          <a:ln w="28575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86" name="Google Shape;386;p15"/>
          <p:cNvGrpSpPr/>
          <p:nvPr/>
        </p:nvGrpSpPr>
        <p:grpSpPr>
          <a:xfrm flipH="1">
            <a:off x="5489956" y="3015918"/>
            <a:ext cx="891261" cy="867960"/>
            <a:chOff x="5507276" y="1884440"/>
            <a:chExt cx="1399453" cy="1364152"/>
          </a:xfrm>
        </p:grpSpPr>
        <p:sp>
          <p:nvSpPr>
            <p:cNvPr id="387" name="Google Shape;387;p15"/>
            <p:cNvSpPr/>
            <p:nvPr/>
          </p:nvSpPr>
          <p:spPr>
            <a:xfrm>
              <a:off x="5507276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388" name="Google Shape;388;p1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84320" y="2138117"/>
              <a:ext cx="845363" cy="8453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9" name="Google Shape;389;p15"/>
          <p:cNvGrpSpPr/>
          <p:nvPr/>
        </p:nvGrpSpPr>
        <p:grpSpPr>
          <a:xfrm flipH="1">
            <a:off x="7319004" y="2025318"/>
            <a:ext cx="891261" cy="867960"/>
            <a:chOff x="7130585" y="1884440"/>
            <a:chExt cx="1399453" cy="1364152"/>
          </a:xfrm>
        </p:grpSpPr>
        <p:sp>
          <p:nvSpPr>
            <p:cNvPr id="390" name="Google Shape;390;p15"/>
            <p:cNvSpPr/>
            <p:nvPr/>
          </p:nvSpPr>
          <p:spPr>
            <a:xfrm>
              <a:off x="7130585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391" name="Google Shape;391;p1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425917" y="2167356"/>
              <a:ext cx="808787" cy="808787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392" name="Google Shape;392;p15"/>
          <p:cNvCxnSpPr/>
          <p:nvPr/>
        </p:nvCxnSpPr>
        <p:spPr>
          <a:xfrm>
            <a:off x="4800600" y="2484120"/>
            <a:ext cx="731520" cy="792480"/>
          </a:xfrm>
          <a:prstGeom prst="straightConnector1">
            <a:avLst/>
          </a:prstGeom>
          <a:noFill/>
          <a:ln w="28575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93" name="Google Shape;393;p15"/>
          <p:cNvCxnSpPr>
            <a:endCxn id="394" idx="5"/>
          </p:cNvCxnSpPr>
          <p:nvPr/>
        </p:nvCxnSpPr>
        <p:spPr>
          <a:xfrm rot="10800000" flipH="1">
            <a:off x="3428966" y="2537568"/>
            <a:ext cx="720600" cy="952500"/>
          </a:xfrm>
          <a:prstGeom prst="straightConnector1">
            <a:avLst/>
          </a:prstGeom>
          <a:noFill/>
          <a:ln w="28575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95" name="Google Shape;395;p15"/>
          <p:cNvCxnSpPr/>
          <p:nvPr/>
        </p:nvCxnSpPr>
        <p:spPr>
          <a:xfrm>
            <a:off x="1828800" y="2979420"/>
            <a:ext cx="868680" cy="678180"/>
          </a:xfrm>
          <a:prstGeom prst="straightConnector1">
            <a:avLst/>
          </a:prstGeom>
          <a:noFill/>
          <a:ln w="28575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96" name="Google Shape;396;p15"/>
          <p:cNvSpPr txBox="1"/>
          <p:nvPr/>
        </p:nvSpPr>
        <p:spPr>
          <a:xfrm>
            <a:off x="401511" y="271847"/>
            <a:ext cx="840251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5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15"/>
          <p:cNvSpPr txBox="1"/>
          <p:nvPr/>
        </p:nvSpPr>
        <p:spPr>
          <a:xfrm>
            <a:off x="1182579" y="730142"/>
            <a:ext cx="2644195" cy="309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“오팔신사”  이용 방법  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15"/>
          <p:cNvSpPr/>
          <p:nvPr/>
        </p:nvSpPr>
        <p:spPr>
          <a:xfrm>
            <a:off x="1182578" y="300080"/>
            <a:ext cx="1863129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5"/>
          <p:cNvSpPr txBox="1"/>
          <p:nvPr/>
        </p:nvSpPr>
        <p:spPr>
          <a:xfrm>
            <a:off x="922776" y="3250996"/>
            <a:ext cx="1039512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설문조사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2" name="Google Shape;412;p15"/>
          <p:cNvGrpSpPr/>
          <p:nvPr/>
        </p:nvGrpSpPr>
        <p:grpSpPr>
          <a:xfrm flipH="1">
            <a:off x="4019044" y="1796718"/>
            <a:ext cx="891261" cy="867960"/>
            <a:chOff x="3883966" y="1884440"/>
            <a:chExt cx="1399453" cy="1364152"/>
          </a:xfrm>
        </p:grpSpPr>
        <p:sp>
          <p:nvSpPr>
            <p:cNvPr id="394" name="Google Shape;394;p15"/>
            <p:cNvSpPr/>
            <p:nvPr/>
          </p:nvSpPr>
          <p:spPr>
            <a:xfrm>
              <a:off x="3883966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413" name="Google Shape;413;p15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950498" y="2216030"/>
              <a:ext cx="1183044" cy="767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4" name="Google Shape;414;p15"/>
          <p:cNvGrpSpPr/>
          <p:nvPr/>
        </p:nvGrpSpPr>
        <p:grpSpPr>
          <a:xfrm flipH="1">
            <a:off x="2654816" y="3305478"/>
            <a:ext cx="891261" cy="867960"/>
            <a:chOff x="2260656" y="1884440"/>
            <a:chExt cx="1399453" cy="1364152"/>
          </a:xfrm>
        </p:grpSpPr>
        <p:sp>
          <p:nvSpPr>
            <p:cNvPr id="415" name="Google Shape;415;p15"/>
            <p:cNvSpPr/>
            <p:nvPr/>
          </p:nvSpPr>
          <p:spPr>
            <a:xfrm>
              <a:off x="2260656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416" name="Google Shape;416;p15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2425451" y="2031585"/>
              <a:ext cx="1069862" cy="106986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7" name="Google Shape;417;p15"/>
          <p:cNvSpPr txBox="1"/>
          <p:nvPr/>
        </p:nvSpPr>
        <p:spPr>
          <a:xfrm>
            <a:off x="2550161" y="4226356"/>
            <a:ext cx="1039512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결제</a:t>
            </a:r>
            <a:endParaRPr/>
          </a:p>
        </p:txBody>
      </p:sp>
      <p:sp>
        <p:nvSpPr>
          <p:cNvPr id="418" name="Google Shape;418;p15"/>
          <p:cNvSpPr txBox="1"/>
          <p:nvPr/>
        </p:nvSpPr>
        <p:spPr>
          <a:xfrm>
            <a:off x="3964186" y="2709976"/>
            <a:ext cx="1039512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배송</a:t>
            </a:r>
            <a:endParaRPr/>
          </a:p>
        </p:txBody>
      </p:sp>
      <p:sp>
        <p:nvSpPr>
          <p:cNvPr id="419" name="Google Shape;419;p15"/>
          <p:cNvSpPr txBox="1"/>
          <p:nvPr/>
        </p:nvSpPr>
        <p:spPr>
          <a:xfrm>
            <a:off x="5468621" y="3921556"/>
            <a:ext cx="1039512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시착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15"/>
          <p:cNvSpPr txBox="1"/>
          <p:nvPr/>
        </p:nvSpPr>
        <p:spPr>
          <a:xfrm>
            <a:off x="7274561" y="2946196"/>
            <a:ext cx="1039512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구매 확정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1" name="Google Shape;421;p15"/>
          <p:cNvGrpSpPr/>
          <p:nvPr/>
        </p:nvGrpSpPr>
        <p:grpSpPr>
          <a:xfrm flipH="1">
            <a:off x="1025236" y="2291310"/>
            <a:ext cx="892322" cy="869816"/>
            <a:chOff x="637346" y="1884440"/>
            <a:chExt cx="1399453" cy="1364152"/>
          </a:xfrm>
        </p:grpSpPr>
        <p:sp>
          <p:nvSpPr>
            <p:cNvPr id="422" name="Google Shape;422;p15"/>
            <p:cNvSpPr/>
            <p:nvPr/>
          </p:nvSpPr>
          <p:spPr>
            <a:xfrm>
              <a:off x="637346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423" name="Google Shape;423;p15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42178" y="1999515"/>
              <a:ext cx="1189788" cy="114446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6"/>
          <p:cNvSpPr/>
          <p:nvPr/>
        </p:nvSpPr>
        <p:spPr>
          <a:xfrm>
            <a:off x="1493520" y="1470660"/>
            <a:ext cx="6637020" cy="313944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430" name="Google Shape;430;p16"/>
          <p:cNvCxnSpPr/>
          <p:nvPr/>
        </p:nvCxnSpPr>
        <p:spPr>
          <a:xfrm rot="10800000" flipH="1">
            <a:off x="6271260" y="2286000"/>
            <a:ext cx="1036320" cy="1013460"/>
          </a:xfrm>
          <a:prstGeom prst="straightConnector1">
            <a:avLst/>
          </a:prstGeom>
          <a:noFill/>
          <a:ln w="19050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31" name="Google Shape;431;p16"/>
          <p:cNvGrpSpPr/>
          <p:nvPr/>
        </p:nvGrpSpPr>
        <p:grpSpPr>
          <a:xfrm flipH="1">
            <a:off x="5489956" y="3015918"/>
            <a:ext cx="891261" cy="867960"/>
            <a:chOff x="5507276" y="1884440"/>
            <a:chExt cx="1399453" cy="1364152"/>
          </a:xfrm>
        </p:grpSpPr>
        <p:sp>
          <p:nvSpPr>
            <p:cNvPr id="432" name="Google Shape;432;p16"/>
            <p:cNvSpPr/>
            <p:nvPr/>
          </p:nvSpPr>
          <p:spPr>
            <a:xfrm>
              <a:off x="5507276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433" name="Google Shape;433;p1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84320" y="2138117"/>
              <a:ext cx="845363" cy="84536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34" name="Google Shape;434;p16" descr="pa_1.png"/>
          <p:cNvPicPr preferRelativeResize="0"/>
          <p:nvPr/>
        </p:nvPicPr>
        <p:blipFill rotWithShape="1">
          <a:blip r:embed="rId5">
            <a:alphaModFix/>
          </a:blip>
          <a:srcRect l="26584" r="31165" b="31452"/>
          <a:stretch/>
        </p:blipFill>
        <p:spPr>
          <a:xfrm>
            <a:off x="5011420" y="1990588"/>
            <a:ext cx="2606040" cy="2116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16" descr="pa_2.png"/>
          <p:cNvPicPr preferRelativeResize="0"/>
          <p:nvPr/>
        </p:nvPicPr>
        <p:blipFill rotWithShape="1">
          <a:blip r:embed="rId6">
            <a:alphaModFix/>
          </a:blip>
          <a:srcRect l="28055" t="7110" r="35165" b="25284"/>
          <a:stretch/>
        </p:blipFill>
        <p:spPr>
          <a:xfrm>
            <a:off x="5013960" y="1965961"/>
            <a:ext cx="2583180" cy="2202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16" descr="pa_3.png"/>
          <p:cNvPicPr preferRelativeResize="0"/>
          <p:nvPr/>
        </p:nvPicPr>
        <p:blipFill rotWithShape="1">
          <a:blip r:embed="rId7">
            <a:alphaModFix/>
          </a:blip>
          <a:srcRect l="28886" t="8428" r="33780" b="29069"/>
          <a:stretch/>
        </p:blipFill>
        <p:spPr>
          <a:xfrm>
            <a:off x="4953000" y="1965960"/>
            <a:ext cx="2674619" cy="2225040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16"/>
          <p:cNvSpPr txBox="1"/>
          <p:nvPr/>
        </p:nvSpPr>
        <p:spPr>
          <a:xfrm>
            <a:off x="401511" y="271847"/>
            <a:ext cx="840251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5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16"/>
          <p:cNvSpPr/>
          <p:nvPr/>
        </p:nvSpPr>
        <p:spPr>
          <a:xfrm>
            <a:off x="1182578" y="300080"/>
            <a:ext cx="2574081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16"/>
          <p:cNvSpPr txBox="1"/>
          <p:nvPr/>
        </p:nvSpPr>
        <p:spPr>
          <a:xfrm>
            <a:off x="2126736" y="1879396"/>
            <a:ext cx="162992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7CB8D6"/>
                </a:solidFill>
                <a:latin typeface="Arial"/>
                <a:ea typeface="Arial"/>
                <a:cs typeface="Arial"/>
                <a:sym typeface="Arial"/>
              </a:rPr>
              <a:t>설문 조사</a:t>
            </a:r>
            <a:endParaRPr sz="2400">
              <a:solidFill>
                <a:srgbClr val="7CB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2" name="Google Shape;452;p16"/>
          <p:cNvGrpSpPr/>
          <p:nvPr/>
        </p:nvGrpSpPr>
        <p:grpSpPr>
          <a:xfrm flipH="1">
            <a:off x="1025236" y="2291310"/>
            <a:ext cx="892322" cy="869816"/>
            <a:chOff x="637346" y="1884440"/>
            <a:chExt cx="1399453" cy="1364152"/>
          </a:xfrm>
        </p:grpSpPr>
        <p:sp>
          <p:nvSpPr>
            <p:cNvPr id="453" name="Google Shape;453;p16"/>
            <p:cNvSpPr/>
            <p:nvPr/>
          </p:nvSpPr>
          <p:spPr>
            <a:xfrm>
              <a:off x="637346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454" name="Google Shape;454;p16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42178" y="1999515"/>
              <a:ext cx="1189788" cy="114446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5" name="Google Shape;455;p16"/>
          <p:cNvSpPr txBox="1"/>
          <p:nvPr/>
        </p:nvSpPr>
        <p:spPr>
          <a:xfrm>
            <a:off x="2217420" y="2689860"/>
            <a:ext cx="2587568" cy="1246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이미지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를 통한 설문 조사 단순화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필수적인 정보만을 요구하여 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긴  </a:t>
            </a: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설문 조사 과정 단축 </a:t>
            </a:r>
            <a:endParaRPr sz="1500" b="1" dirty="0">
              <a:solidFill>
                <a:srgbClr val="EFBD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16"/>
          <p:cNvSpPr txBox="1"/>
          <p:nvPr/>
        </p:nvSpPr>
        <p:spPr>
          <a:xfrm>
            <a:off x="1182579" y="730142"/>
            <a:ext cx="2894407" cy="309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“오팔신사”  이용 방법  </a:t>
            </a:r>
            <a:endParaRPr sz="15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Google Shape;511;p18"/>
          <p:cNvCxnSpPr/>
          <p:nvPr/>
        </p:nvCxnSpPr>
        <p:spPr>
          <a:xfrm rot="10800000" flipH="1">
            <a:off x="6271260" y="2286000"/>
            <a:ext cx="1036320" cy="1013460"/>
          </a:xfrm>
          <a:prstGeom prst="straightConnector1">
            <a:avLst/>
          </a:prstGeom>
          <a:noFill/>
          <a:ln w="19050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512" name="Google Shape;512;p18"/>
          <p:cNvGrpSpPr/>
          <p:nvPr/>
        </p:nvGrpSpPr>
        <p:grpSpPr>
          <a:xfrm flipH="1">
            <a:off x="5489956" y="3015918"/>
            <a:ext cx="891261" cy="867960"/>
            <a:chOff x="5507276" y="1884440"/>
            <a:chExt cx="1399453" cy="1364152"/>
          </a:xfrm>
        </p:grpSpPr>
        <p:sp>
          <p:nvSpPr>
            <p:cNvPr id="513" name="Google Shape;513;p18"/>
            <p:cNvSpPr/>
            <p:nvPr/>
          </p:nvSpPr>
          <p:spPr>
            <a:xfrm>
              <a:off x="5507276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514" name="Google Shape;514;p1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84320" y="2138117"/>
              <a:ext cx="845363" cy="84536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5" name="Google Shape;515;p18"/>
          <p:cNvGrpSpPr/>
          <p:nvPr/>
        </p:nvGrpSpPr>
        <p:grpSpPr>
          <a:xfrm flipH="1">
            <a:off x="3904744" y="1598598"/>
            <a:ext cx="891261" cy="867960"/>
            <a:chOff x="3883966" y="1884440"/>
            <a:chExt cx="1399453" cy="1364152"/>
          </a:xfrm>
        </p:grpSpPr>
        <p:sp>
          <p:nvSpPr>
            <p:cNvPr id="516" name="Google Shape;516;p18"/>
            <p:cNvSpPr/>
            <p:nvPr/>
          </p:nvSpPr>
          <p:spPr>
            <a:xfrm>
              <a:off x="3883966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517" name="Google Shape;517;p18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950498" y="2216030"/>
              <a:ext cx="1183044" cy="767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8" name="Google Shape;518;p18"/>
          <p:cNvGrpSpPr/>
          <p:nvPr/>
        </p:nvGrpSpPr>
        <p:grpSpPr>
          <a:xfrm flipH="1">
            <a:off x="2654816" y="3305478"/>
            <a:ext cx="891261" cy="867960"/>
            <a:chOff x="2260656" y="1884440"/>
            <a:chExt cx="1399453" cy="1364152"/>
          </a:xfrm>
        </p:grpSpPr>
        <p:sp>
          <p:nvSpPr>
            <p:cNvPr id="519" name="Google Shape;519;p18"/>
            <p:cNvSpPr/>
            <p:nvPr/>
          </p:nvSpPr>
          <p:spPr>
            <a:xfrm>
              <a:off x="2260656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520" name="Google Shape;520;p18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2425451" y="2031585"/>
              <a:ext cx="1069862" cy="106986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521" name="Google Shape;521;p18"/>
          <p:cNvCxnSpPr/>
          <p:nvPr/>
        </p:nvCxnSpPr>
        <p:spPr>
          <a:xfrm>
            <a:off x="1790700" y="2895600"/>
            <a:ext cx="1188720" cy="906780"/>
          </a:xfrm>
          <a:prstGeom prst="straightConnector1">
            <a:avLst/>
          </a:prstGeom>
          <a:noFill/>
          <a:ln w="19050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22" name="Google Shape;522;p18"/>
          <p:cNvCxnSpPr>
            <a:endCxn id="514" idx="3"/>
          </p:cNvCxnSpPr>
          <p:nvPr/>
        </p:nvCxnSpPr>
        <p:spPr>
          <a:xfrm>
            <a:off x="4587296" y="2247760"/>
            <a:ext cx="1079100" cy="1198500"/>
          </a:xfrm>
          <a:prstGeom prst="straightConnector1">
            <a:avLst/>
          </a:prstGeom>
          <a:noFill/>
          <a:ln w="19050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23" name="Google Shape;523;p18"/>
          <p:cNvCxnSpPr/>
          <p:nvPr/>
        </p:nvCxnSpPr>
        <p:spPr>
          <a:xfrm rot="10800000" flipH="1">
            <a:off x="3223260" y="1915763"/>
            <a:ext cx="1077526" cy="1856137"/>
          </a:xfrm>
          <a:prstGeom prst="straightConnector1">
            <a:avLst/>
          </a:prstGeom>
          <a:noFill/>
          <a:ln w="19050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24" name="Google Shape;524;p18"/>
          <p:cNvCxnSpPr/>
          <p:nvPr/>
        </p:nvCxnSpPr>
        <p:spPr>
          <a:xfrm>
            <a:off x="1790700" y="2895600"/>
            <a:ext cx="1188720" cy="906780"/>
          </a:xfrm>
          <a:prstGeom prst="straightConnector1">
            <a:avLst/>
          </a:prstGeom>
          <a:noFill/>
          <a:ln w="19050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25" name="Google Shape;525;p18"/>
          <p:cNvSpPr txBox="1"/>
          <p:nvPr/>
        </p:nvSpPr>
        <p:spPr>
          <a:xfrm>
            <a:off x="401511" y="271847"/>
            <a:ext cx="840251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5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18"/>
          <p:cNvSpPr/>
          <p:nvPr/>
        </p:nvSpPr>
        <p:spPr>
          <a:xfrm>
            <a:off x="1182578" y="300080"/>
            <a:ext cx="2040681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18"/>
          <p:cNvSpPr txBox="1"/>
          <p:nvPr/>
        </p:nvSpPr>
        <p:spPr>
          <a:xfrm>
            <a:off x="2126736" y="1879396"/>
            <a:ext cx="125654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설문조사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18"/>
          <p:cNvSpPr txBox="1"/>
          <p:nvPr/>
        </p:nvSpPr>
        <p:spPr>
          <a:xfrm>
            <a:off x="2217420" y="2689860"/>
            <a:ext cx="2587568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이미지를 통한 설문 조사 단순화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필수적인 정보만을 요구하여 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긴  설문 조사 과정 단축 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18"/>
          <p:cNvSpPr/>
          <p:nvPr/>
        </p:nvSpPr>
        <p:spPr>
          <a:xfrm>
            <a:off x="1310640" y="1455420"/>
            <a:ext cx="6431280" cy="313944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grpSp>
        <p:nvGrpSpPr>
          <p:cNvPr id="542" name="Google Shape;542;p18"/>
          <p:cNvGrpSpPr/>
          <p:nvPr/>
        </p:nvGrpSpPr>
        <p:grpSpPr>
          <a:xfrm flipH="1">
            <a:off x="7311384" y="2025318"/>
            <a:ext cx="891261" cy="867960"/>
            <a:chOff x="7130585" y="1884440"/>
            <a:chExt cx="1399453" cy="1364152"/>
          </a:xfrm>
        </p:grpSpPr>
        <p:sp>
          <p:nvSpPr>
            <p:cNvPr id="543" name="Google Shape;543;p18"/>
            <p:cNvSpPr/>
            <p:nvPr/>
          </p:nvSpPr>
          <p:spPr>
            <a:xfrm>
              <a:off x="7130585" y="1884440"/>
              <a:ext cx="1399453" cy="1364152"/>
            </a:xfrm>
            <a:prstGeom prst="ellipse">
              <a:avLst/>
            </a:prstGeom>
            <a:solidFill>
              <a:srgbClr val="2D587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lt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pic>
          <p:nvPicPr>
            <p:cNvPr id="544" name="Google Shape;544;p18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7425917" y="2167356"/>
              <a:ext cx="808787" cy="8087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5" name="Google Shape;545;p18"/>
          <p:cNvSpPr txBox="1"/>
          <p:nvPr/>
        </p:nvSpPr>
        <p:spPr>
          <a:xfrm>
            <a:off x="2004060" y="1926542"/>
            <a:ext cx="162992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7CB8D6"/>
                </a:solidFill>
                <a:latin typeface="Arial"/>
                <a:ea typeface="Arial"/>
                <a:cs typeface="Arial"/>
                <a:sym typeface="Arial"/>
              </a:rPr>
              <a:t>구매 확정</a:t>
            </a:r>
            <a:endParaRPr sz="2400">
              <a:solidFill>
                <a:srgbClr val="7CB8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18"/>
          <p:cNvSpPr txBox="1"/>
          <p:nvPr/>
        </p:nvSpPr>
        <p:spPr>
          <a:xfrm>
            <a:off x="2057399" y="2583180"/>
            <a:ext cx="3078365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배송된 상품 중 </a:t>
            </a: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1개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라도 구매 시 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상품 가격 – 20,000</a:t>
            </a:r>
            <a:r>
              <a:rPr lang="ko-KR" sz="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(초기 스타일링 비용)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모든</a:t>
            </a:r>
            <a:r>
              <a:rPr lang="ko-KR" sz="15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 구매 시 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 가격에서 </a:t>
            </a: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25% 할인</a:t>
            </a:r>
            <a:endParaRPr sz="1500" b="1" dirty="0">
              <a:solidFill>
                <a:srgbClr val="EFBD3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7" name="Google Shape;547;p18" descr="Untitled-1.png"/>
          <p:cNvPicPr preferRelativeResize="0"/>
          <p:nvPr/>
        </p:nvPicPr>
        <p:blipFill rotWithShape="1">
          <a:blip r:embed="rId8">
            <a:alphaModFix/>
          </a:blip>
          <a:srcRect l="34000" t="15903" r="32833" b="35009"/>
          <a:stretch/>
        </p:blipFill>
        <p:spPr>
          <a:xfrm>
            <a:off x="4678679" y="2049780"/>
            <a:ext cx="2639269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18"/>
          <p:cNvSpPr txBox="1"/>
          <p:nvPr/>
        </p:nvSpPr>
        <p:spPr>
          <a:xfrm>
            <a:off x="1182579" y="730142"/>
            <a:ext cx="2817616" cy="309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“오팔신사”  이용 방법  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9"/>
          <p:cNvSpPr/>
          <p:nvPr/>
        </p:nvSpPr>
        <p:spPr>
          <a:xfrm>
            <a:off x="1182572" y="300076"/>
            <a:ext cx="21471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19"/>
          <p:cNvSpPr txBox="1"/>
          <p:nvPr/>
        </p:nvSpPr>
        <p:spPr>
          <a:xfrm>
            <a:off x="326960" y="271848"/>
            <a:ext cx="989353" cy="110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6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19"/>
          <p:cNvSpPr txBox="1"/>
          <p:nvPr/>
        </p:nvSpPr>
        <p:spPr>
          <a:xfrm>
            <a:off x="1182571" y="730156"/>
            <a:ext cx="3590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1:1 맞춤 스타일링 서비스 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04CEE5BE-1460-4CDF-AED6-4C76562C1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849" y="1600409"/>
            <a:ext cx="3892083" cy="2044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Google Shape;576;p20">
            <a:extLst>
              <a:ext uri="{FF2B5EF4-FFF2-40B4-BE49-F238E27FC236}">
                <a16:creationId xmlns:a16="http://schemas.microsoft.com/office/drawing/2014/main" id="{9BAD2B6B-503F-4D4E-9530-8037A6E28EBC}"/>
              </a:ext>
            </a:extLst>
          </p:cNvPr>
          <p:cNvSpPr txBox="1"/>
          <p:nvPr/>
        </p:nvSpPr>
        <p:spPr>
          <a:xfrm>
            <a:off x="136826" y="2876538"/>
            <a:ext cx="2633267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미국 패션계의 </a:t>
            </a:r>
            <a:r>
              <a:rPr lang="en-US" altLang="ko-KR" sz="16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‘</a:t>
            </a:r>
            <a:r>
              <a:rPr lang="ko-KR" altLang="en-US" sz="1600" b="1" dirty="0" err="1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넷플릭스</a:t>
            </a:r>
            <a:r>
              <a:rPr lang="en-US" altLang="ko-KR" sz="16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 sz="1600" b="1" dirty="0">
              <a:solidFill>
                <a:srgbClr val="EFBD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576;p20">
            <a:extLst>
              <a:ext uri="{FF2B5EF4-FFF2-40B4-BE49-F238E27FC236}">
                <a16:creationId xmlns:a16="http://schemas.microsoft.com/office/drawing/2014/main" id="{8E8D4E55-3C8A-45B4-930F-DCD5E844413F}"/>
              </a:ext>
            </a:extLst>
          </p:cNvPr>
          <p:cNvSpPr txBox="1"/>
          <p:nvPr/>
        </p:nvSpPr>
        <p:spPr>
          <a:xfrm>
            <a:off x="6519932" y="1600409"/>
            <a:ext cx="263326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어디서도 보지 못한</a:t>
            </a:r>
            <a:endParaRPr lang="en-US" altLang="ko-KR" sz="1600" b="1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306E89"/>
                </a:solidFill>
              </a:rPr>
              <a:t>온라인 쇼핑몰</a:t>
            </a:r>
            <a:endParaRPr lang="en-US" altLang="ko-KR" sz="1600" b="1" dirty="0">
              <a:solidFill>
                <a:srgbClr val="306E89"/>
              </a:solidFill>
            </a:endParaRPr>
          </a:p>
        </p:txBody>
      </p:sp>
      <p:sp>
        <p:nvSpPr>
          <p:cNvPr id="21" name="Google Shape;576;p20">
            <a:extLst>
              <a:ext uri="{FF2B5EF4-FFF2-40B4-BE49-F238E27FC236}">
                <a16:creationId xmlns:a16="http://schemas.microsoft.com/office/drawing/2014/main" id="{BBC529F1-BC62-4981-8689-0996A7081EE4}"/>
              </a:ext>
            </a:extLst>
          </p:cNvPr>
          <p:cNvSpPr txBox="1"/>
          <p:nvPr/>
        </p:nvSpPr>
        <p:spPr>
          <a:xfrm>
            <a:off x="2770093" y="3720998"/>
            <a:ext cx="3801736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스타일리스트 </a:t>
            </a:r>
            <a:r>
              <a:rPr lang="en-US" altLang="ko-KR" sz="1600" b="1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X </a:t>
            </a:r>
            <a:r>
              <a:rPr lang="ko-KR" altLang="en-US" sz="1600" b="1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데이터 </a:t>
            </a:r>
            <a:r>
              <a:rPr lang="ko-KR" altLang="en-US" sz="1600" b="1" dirty="0" err="1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사이언티스트</a:t>
            </a:r>
            <a:r>
              <a:rPr lang="ko-KR" altLang="en-US" sz="1600" b="1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600" b="1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576;p20">
            <a:extLst>
              <a:ext uri="{FF2B5EF4-FFF2-40B4-BE49-F238E27FC236}">
                <a16:creationId xmlns:a16="http://schemas.microsoft.com/office/drawing/2014/main" id="{64CB0D4A-468C-4AF7-88FE-1EC6CE61F1E1}"/>
              </a:ext>
            </a:extLst>
          </p:cNvPr>
          <p:cNvSpPr txBox="1"/>
          <p:nvPr/>
        </p:nvSpPr>
        <p:spPr>
          <a:xfrm>
            <a:off x="1182571" y="1600409"/>
            <a:ext cx="1526127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306E89"/>
                </a:solidFill>
              </a:rPr>
              <a:t>추천 알고리즘</a:t>
            </a:r>
            <a:endParaRPr lang="en-US" altLang="ko-KR" sz="1600" b="1" dirty="0">
              <a:solidFill>
                <a:srgbClr val="306E89"/>
              </a:solidFill>
            </a:endParaRPr>
          </a:p>
        </p:txBody>
      </p:sp>
      <p:sp>
        <p:nvSpPr>
          <p:cNvPr id="23" name="Google Shape;576;p20">
            <a:extLst>
              <a:ext uri="{FF2B5EF4-FFF2-40B4-BE49-F238E27FC236}">
                <a16:creationId xmlns:a16="http://schemas.microsoft.com/office/drawing/2014/main" id="{7017D45D-1E48-4CE9-B83A-46974B54BB4E}"/>
              </a:ext>
            </a:extLst>
          </p:cNvPr>
          <p:cNvSpPr txBox="1"/>
          <p:nvPr/>
        </p:nvSpPr>
        <p:spPr>
          <a:xfrm>
            <a:off x="4772671" y="1223867"/>
            <a:ext cx="1526127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rgbClr val="EFBD3F"/>
                </a:solidFill>
              </a:rPr>
              <a:t>머신 러닝 모델</a:t>
            </a:r>
            <a:endParaRPr lang="en-US" altLang="ko-KR" sz="1600" b="1" dirty="0">
              <a:solidFill>
                <a:srgbClr val="EFBD3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4E1"/>
        </a:solidFill>
        <a:effectLst/>
      </p:bgPr>
    </p:bg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9"/>
          <p:cNvSpPr/>
          <p:nvPr/>
        </p:nvSpPr>
        <p:spPr>
          <a:xfrm>
            <a:off x="1182572" y="300076"/>
            <a:ext cx="2147100" cy="4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19"/>
          <p:cNvSpPr txBox="1"/>
          <p:nvPr/>
        </p:nvSpPr>
        <p:spPr>
          <a:xfrm>
            <a:off x="326960" y="271848"/>
            <a:ext cx="989353" cy="110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6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19"/>
          <p:cNvSpPr txBox="1"/>
          <p:nvPr/>
        </p:nvSpPr>
        <p:spPr>
          <a:xfrm>
            <a:off x="1182571" y="730156"/>
            <a:ext cx="3590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1:1 맞춤 스타일링 서비스 </a:t>
            </a:r>
            <a:endParaRPr sz="15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943E8C-98B1-4E8F-A6D2-AE7A5C472E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8" r="8641"/>
          <a:stretch/>
        </p:blipFill>
        <p:spPr bwMode="auto">
          <a:xfrm>
            <a:off x="5844627" y="1707698"/>
            <a:ext cx="2635624" cy="172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oogle Shape;330;p12">
            <a:extLst>
              <a:ext uri="{FF2B5EF4-FFF2-40B4-BE49-F238E27FC236}">
                <a16:creationId xmlns:a16="http://schemas.microsoft.com/office/drawing/2014/main" id="{043DE118-5D86-45EE-A9E3-2876858C8BFA}"/>
              </a:ext>
            </a:extLst>
          </p:cNvPr>
          <p:cNvGrpSpPr/>
          <p:nvPr/>
        </p:nvGrpSpPr>
        <p:grpSpPr>
          <a:xfrm>
            <a:off x="606073" y="1423223"/>
            <a:ext cx="5704671" cy="1969349"/>
            <a:chOff x="773669" y="1040737"/>
            <a:chExt cx="7465578" cy="4775105"/>
          </a:xfrm>
        </p:grpSpPr>
        <p:sp>
          <p:nvSpPr>
            <p:cNvPr id="19" name="Google Shape;331;p12">
              <a:extLst>
                <a:ext uri="{FF2B5EF4-FFF2-40B4-BE49-F238E27FC236}">
                  <a16:creationId xmlns:a16="http://schemas.microsoft.com/office/drawing/2014/main" id="{31DD7B9A-48C8-470C-85B3-8FEBEAC3BF2E}"/>
                </a:ext>
              </a:extLst>
            </p:cNvPr>
            <p:cNvSpPr txBox="1"/>
            <p:nvPr/>
          </p:nvSpPr>
          <p:spPr>
            <a:xfrm>
              <a:off x="6314818" y="2730616"/>
              <a:ext cx="1924429" cy="26468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6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”</a:t>
              </a:r>
              <a:endParaRPr sz="16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332;p12">
              <a:extLst>
                <a:ext uri="{FF2B5EF4-FFF2-40B4-BE49-F238E27FC236}">
                  <a16:creationId xmlns:a16="http://schemas.microsoft.com/office/drawing/2014/main" id="{6912DFC1-2734-4C29-9F3C-2743FFD08E49}"/>
                </a:ext>
              </a:extLst>
            </p:cNvPr>
            <p:cNvSpPr txBox="1"/>
            <p:nvPr/>
          </p:nvSpPr>
          <p:spPr>
            <a:xfrm>
              <a:off x="2130139" y="2121904"/>
              <a:ext cx="4377782" cy="3693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It’s like Clueless…</a:t>
              </a:r>
            </a:p>
            <a:p>
              <a:r>
                <a:rPr lang="ko-KR" altLang="en-US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설문 조사를 통해 </a:t>
              </a:r>
              <a:r>
                <a:rPr lang="en-US" altLang="ko-KR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1</a:t>
              </a:r>
              <a:r>
                <a:rPr lang="ko-KR" altLang="en-US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차적으로 고객의 선호도를 통해 의상을 추천하고 해당 의상과 어울리는 아이템들을 예측하는 </a:t>
              </a:r>
              <a:r>
                <a:rPr lang="ko-KR" altLang="en-US" sz="1100" spc="10" dirty="0">
                  <a:solidFill>
                    <a:srgbClr val="EFBD3F"/>
                  </a:solidFill>
                  <a:latin typeface="+mn-lt"/>
                  <a:ea typeface="바른돋움OTFPro 1" pitchFamily="50" charset="-127"/>
                </a:rPr>
                <a:t>기계 학습 모델</a:t>
              </a:r>
              <a:r>
                <a:rPr lang="ko-KR" altLang="en-US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을 만들었습니다</a:t>
              </a:r>
              <a:r>
                <a:rPr lang="en-US" altLang="ko-KR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.</a:t>
              </a:r>
              <a:r>
                <a:rPr lang="ko-KR" altLang="en-US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 </a:t>
              </a:r>
              <a:r>
                <a:rPr lang="ko-KR" altLang="en-US" sz="1100" spc="10" dirty="0">
                  <a:solidFill>
                    <a:srgbClr val="EFBD3F"/>
                  </a:solidFill>
                  <a:latin typeface="+mn-lt"/>
                  <a:ea typeface="바른돋움OTFPro 1" pitchFamily="50" charset="-127"/>
                </a:rPr>
                <a:t>머신 러닝 모델</a:t>
              </a:r>
              <a:r>
                <a:rPr lang="ko-KR" altLang="en-US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이 데이터의 패턴을 선택하여 의료 이미지에서 질병을 인식하거나 이메일의 스팸 텍스트를 가려내는 방식과 유사하게 작동 합니다</a:t>
              </a:r>
              <a:r>
                <a:rPr lang="en-US" altLang="ko-KR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. </a:t>
              </a:r>
              <a:r>
                <a:rPr lang="ko-KR" altLang="en-US" sz="1100" spc="10" dirty="0" err="1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스티치픽스의</a:t>
              </a:r>
              <a:r>
                <a:rPr lang="ko-KR" altLang="en-US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 경우 색상 조합</a:t>
              </a:r>
              <a:r>
                <a:rPr lang="en-US" altLang="ko-KR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, </a:t>
              </a:r>
              <a:r>
                <a:rPr lang="ko-KR" altLang="en-US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패브릭 패턴</a:t>
              </a:r>
              <a:r>
                <a:rPr lang="en-US" altLang="ko-KR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, </a:t>
              </a:r>
              <a:r>
                <a:rPr lang="ko-KR" altLang="en-US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실루엣의 패턴이 포함됩니다</a:t>
              </a:r>
              <a:r>
                <a:rPr lang="en-US" altLang="ko-KR" sz="1100" spc="10" dirty="0">
                  <a:solidFill>
                    <a:schemeClr val="tx1"/>
                  </a:solidFill>
                  <a:latin typeface="+mn-lt"/>
                  <a:ea typeface="바른돋움OTFPro 1" pitchFamily="50" charset="-127"/>
                </a:rPr>
                <a:t>…</a:t>
              </a:r>
            </a:p>
          </p:txBody>
        </p:sp>
        <p:sp>
          <p:nvSpPr>
            <p:cNvPr id="21" name="Google Shape;333;p12">
              <a:extLst>
                <a:ext uri="{FF2B5EF4-FFF2-40B4-BE49-F238E27FC236}">
                  <a16:creationId xmlns:a16="http://schemas.microsoft.com/office/drawing/2014/main" id="{27C7729C-C948-4B66-A979-6D7F76FF0873}"/>
                </a:ext>
              </a:extLst>
            </p:cNvPr>
            <p:cNvSpPr txBox="1"/>
            <p:nvPr/>
          </p:nvSpPr>
          <p:spPr>
            <a:xfrm>
              <a:off x="773669" y="1040737"/>
              <a:ext cx="1924429" cy="26468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6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“</a:t>
              </a:r>
              <a:endParaRPr sz="16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0089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0"/>
          <p:cNvSpPr/>
          <p:nvPr/>
        </p:nvSpPr>
        <p:spPr>
          <a:xfrm>
            <a:off x="1182578" y="300080"/>
            <a:ext cx="2273315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20"/>
          <p:cNvSpPr txBox="1"/>
          <p:nvPr/>
        </p:nvSpPr>
        <p:spPr>
          <a:xfrm>
            <a:off x="326960" y="271848"/>
            <a:ext cx="989353" cy="110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6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20"/>
          <p:cNvSpPr txBox="1"/>
          <p:nvPr/>
        </p:nvSpPr>
        <p:spPr>
          <a:xfrm>
            <a:off x="1182579" y="730143"/>
            <a:ext cx="3198291" cy="323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오팔세대에 맞춰 단점은 보완하고 장점은 발전</a:t>
            </a:r>
            <a:endParaRPr sz="15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2" name="Google Shape;572;p20"/>
          <p:cNvGrpSpPr/>
          <p:nvPr/>
        </p:nvGrpSpPr>
        <p:grpSpPr>
          <a:xfrm>
            <a:off x="3531289" y="1984852"/>
            <a:ext cx="2076717" cy="2035997"/>
            <a:chOff x="3490150" y="1857151"/>
            <a:chExt cx="2163699" cy="2163699"/>
          </a:xfrm>
        </p:grpSpPr>
        <p:pic>
          <p:nvPicPr>
            <p:cNvPr id="573" name="Google Shape;573;p2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490150" y="1857151"/>
              <a:ext cx="2163699" cy="2163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4" name="Google Shape;574;p20"/>
            <p:cNvSpPr txBox="1"/>
            <p:nvPr/>
          </p:nvSpPr>
          <p:spPr>
            <a:xfrm>
              <a:off x="4731027" y="1984853"/>
              <a:ext cx="550819" cy="4398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>
                  <a:solidFill>
                    <a:srgbClr val="306E89"/>
                  </a:solidFill>
                  <a:latin typeface="Arial"/>
                  <a:ea typeface="Arial"/>
                  <a:cs typeface="Arial"/>
                  <a:sym typeface="Arial"/>
                </a:rPr>
                <a:t>장점</a:t>
              </a:r>
              <a:endParaRPr sz="15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20"/>
            <p:cNvSpPr txBox="1"/>
            <p:nvPr/>
          </p:nvSpPr>
          <p:spPr>
            <a:xfrm>
              <a:off x="3791802" y="2774364"/>
              <a:ext cx="530780" cy="4294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>
                  <a:solidFill>
                    <a:srgbClr val="306E89"/>
                  </a:solidFill>
                  <a:latin typeface="Arial"/>
                  <a:ea typeface="Arial"/>
                  <a:cs typeface="Arial"/>
                  <a:sym typeface="Arial"/>
                </a:rPr>
                <a:t>단점</a:t>
              </a:r>
              <a:endParaRPr sz="15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6" name="Google Shape;576;p20"/>
          <p:cNvSpPr txBox="1"/>
          <p:nvPr/>
        </p:nvSpPr>
        <p:spPr>
          <a:xfrm>
            <a:off x="681432" y="1518385"/>
            <a:ext cx="263326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■ 세세한 설문조사</a:t>
            </a:r>
            <a:endParaRPr sz="1600" b="1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0"/>
          <p:cNvSpPr txBox="1"/>
          <p:nvPr/>
        </p:nvSpPr>
        <p:spPr>
          <a:xfrm>
            <a:off x="624306" y="1776046"/>
            <a:ext cx="2917786" cy="1992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최대한 </a:t>
            </a:r>
            <a:r>
              <a:rPr lang="ko-KR" sz="1500" b="1" dirty="0" err="1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이미지화</a:t>
            </a:r>
            <a:r>
              <a:rPr lang="ko-KR" sz="15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하여</a:t>
            </a: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  번거로움을  줄이고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오팔 세대에서 흔한 노안을 고려하여 텍스트를  </a:t>
            </a: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크게</a:t>
            </a:r>
            <a:r>
              <a:rPr lang="ko-KR" sz="15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제공하고</a:t>
            </a:r>
            <a:r>
              <a:rPr lang="ko-KR" sz="15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돋보기</a:t>
            </a:r>
            <a:r>
              <a:rPr lang="ko-KR" sz="15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기능을  추가 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20"/>
          <p:cNvSpPr txBox="1"/>
          <p:nvPr/>
        </p:nvSpPr>
        <p:spPr>
          <a:xfrm>
            <a:off x="5735117" y="1293600"/>
            <a:ext cx="3200453" cy="1131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새로운 스타일에 대한 거부감과 진입 장벽을 낮추고 </a:t>
            </a: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다양한 시도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를 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하도록 유도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20"/>
          <p:cNvSpPr txBox="1"/>
          <p:nvPr/>
        </p:nvSpPr>
        <p:spPr>
          <a:xfrm>
            <a:off x="5718282" y="935180"/>
            <a:ext cx="361731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■  배송 받기 전 알 수 없는 상품들</a:t>
            </a:r>
            <a:endParaRPr sz="1600" b="1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20"/>
          <p:cNvSpPr txBox="1"/>
          <p:nvPr/>
        </p:nvSpPr>
        <p:spPr>
          <a:xfrm>
            <a:off x="681432" y="3571240"/>
            <a:ext cx="298622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■  부담스러운 선 결제 </a:t>
            </a:r>
            <a:endParaRPr sz="1600" b="1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20"/>
          <p:cNvSpPr txBox="1"/>
          <p:nvPr/>
        </p:nvSpPr>
        <p:spPr>
          <a:xfrm>
            <a:off x="5735118" y="2865217"/>
            <a:ext cx="19566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■  스타일링 카드</a:t>
            </a:r>
            <a:endParaRPr sz="1600" b="1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20"/>
          <p:cNvSpPr txBox="1"/>
          <p:nvPr/>
        </p:nvSpPr>
        <p:spPr>
          <a:xfrm>
            <a:off x="5735118" y="3203771"/>
            <a:ext cx="3284525" cy="1131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해당 </a:t>
            </a:r>
            <a:r>
              <a:rPr lang="ko-KR" sz="15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코디네이터를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밝히고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스타일링 과정과 팁을 제공함으로써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전문성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을 입증하고 </a:t>
            </a: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신뢰감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을 높임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20"/>
          <p:cNvSpPr txBox="1"/>
          <p:nvPr/>
        </p:nvSpPr>
        <p:spPr>
          <a:xfrm>
            <a:off x="624306" y="3857791"/>
            <a:ext cx="4878415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고객은 구매하고자 하는 옷 가격에서 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차감되기 때문에 최소한 하나라도 살</a:t>
            </a:r>
            <a:r>
              <a:rPr lang="en-US" altLang="ko-KR" sz="1500" dirty="0">
                <a:solidFill>
                  <a:srgbClr val="262626"/>
                </a:solidFill>
              </a:rPr>
              <a:t> </a:t>
            </a:r>
            <a:r>
              <a:rPr lang="ko-KR" sz="1500" b="1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요인</a:t>
            </a: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이 생김 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21"/>
          <p:cNvSpPr/>
          <p:nvPr/>
        </p:nvSpPr>
        <p:spPr>
          <a:xfrm>
            <a:off x="1182578" y="300080"/>
            <a:ext cx="2024545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21"/>
          <p:cNvSpPr txBox="1"/>
          <p:nvPr/>
        </p:nvSpPr>
        <p:spPr>
          <a:xfrm>
            <a:off x="326960" y="271848"/>
            <a:ext cx="989353" cy="110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6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21"/>
          <p:cNvSpPr txBox="1"/>
          <p:nvPr/>
        </p:nvSpPr>
        <p:spPr>
          <a:xfrm>
            <a:off x="1182578" y="730143"/>
            <a:ext cx="4391227" cy="323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오팔신사만의 차별화된 아이디어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1" name="Google Shape;591;p21"/>
          <p:cNvGrpSpPr/>
          <p:nvPr/>
        </p:nvGrpSpPr>
        <p:grpSpPr>
          <a:xfrm>
            <a:off x="588734" y="1874881"/>
            <a:ext cx="3673984" cy="2703675"/>
            <a:chOff x="793558" y="1874880"/>
            <a:chExt cx="3673984" cy="2703675"/>
          </a:xfrm>
        </p:grpSpPr>
        <p:grpSp>
          <p:nvGrpSpPr>
            <p:cNvPr id="592" name="Google Shape;592;p21"/>
            <p:cNvGrpSpPr/>
            <p:nvPr/>
          </p:nvGrpSpPr>
          <p:grpSpPr>
            <a:xfrm>
              <a:off x="981529" y="2887613"/>
              <a:ext cx="3170006" cy="461665"/>
              <a:chOff x="1631650" y="1894739"/>
              <a:chExt cx="3170006" cy="615553"/>
            </a:xfrm>
          </p:grpSpPr>
          <p:sp>
            <p:nvSpPr>
              <p:cNvPr id="593" name="Google Shape;593;p21"/>
              <p:cNvSpPr/>
              <p:nvPr/>
            </p:nvSpPr>
            <p:spPr>
              <a:xfrm>
                <a:off x="1631650" y="1912663"/>
                <a:ext cx="425817" cy="425817"/>
              </a:xfrm>
              <a:prstGeom prst="ellipse">
                <a:avLst/>
              </a:prstGeom>
              <a:solidFill>
                <a:srgbClr val="306E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21"/>
              <p:cNvSpPr txBox="1"/>
              <p:nvPr/>
            </p:nvSpPr>
            <p:spPr>
              <a:xfrm>
                <a:off x="1693715" y="1940906"/>
                <a:ext cx="301686" cy="49244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5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1.</a:t>
                </a:r>
                <a:endParaRPr sz="15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21"/>
              <p:cNvSpPr txBox="1"/>
              <p:nvPr/>
            </p:nvSpPr>
            <p:spPr>
              <a:xfrm>
                <a:off x="2042441" y="1894739"/>
                <a:ext cx="2759215" cy="6155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2400" dirty="0">
                    <a:solidFill>
                      <a:srgbClr val="7CB8D6"/>
                    </a:solidFill>
                    <a:latin typeface="Arial"/>
                    <a:ea typeface="Arial"/>
                    <a:cs typeface="Arial"/>
                    <a:sym typeface="Arial"/>
                  </a:rPr>
                  <a:t>시니어 </a:t>
                </a:r>
                <a:r>
                  <a:rPr lang="ko-KR" sz="2400" dirty="0" err="1">
                    <a:solidFill>
                      <a:srgbClr val="7CB8D6"/>
                    </a:solidFill>
                    <a:latin typeface="Arial"/>
                    <a:ea typeface="Arial"/>
                    <a:cs typeface="Arial"/>
                    <a:sym typeface="Arial"/>
                  </a:rPr>
                  <a:t>룩북</a:t>
                </a:r>
                <a:endParaRPr sz="2400" dirty="0">
                  <a:solidFill>
                    <a:srgbClr val="7CB8D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596" name="Google Shape;596;p2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755803" y="1874880"/>
              <a:ext cx="914831" cy="9148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7" name="Google Shape;597;p21"/>
            <p:cNvSpPr txBox="1"/>
            <p:nvPr/>
          </p:nvSpPr>
          <p:spPr>
            <a:xfrm>
              <a:off x="793558" y="3332100"/>
              <a:ext cx="3673984" cy="1246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b="1" dirty="0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첫 구매 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박스에 동봉</a:t>
              </a: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· 전문 시니어 모델의 착용 사진</a:t>
              </a: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· 일반인의 메이크업 오버 </a:t>
              </a: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구매자의 </a:t>
              </a:r>
              <a:r>
                <a:rPr lang="ko-KR" sz="1500" b="1" dirty="0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관심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과 </a:t>
              </a:r>
              <a:r>
                <a:rPr lang="ko-KR" sz="1500" b="1" dirty="0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흥미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를 </a:t>
              </a:r>
              <a:endParaRPr lang="en-US" altLang="ko-KR"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높이는 효과</a:t>
              </a:r>
              <a:endParaRPr dirty="0"/>
            </a:p>
          </p:txBody>
        </p:sp>
      </p:grpSp>
      <p:grpSp>
        <p:nvGrpSpPr>
          <p:cNvPr id="29" name="Google Shape;605;p22">
            <a:extLst>
              <a:ext uri="{FF2B5EF4-FFF2-40B4-BE49-F238E27FC236}">
                <a16:creationId xmlns:a16="http://schemas.microsoft.com/office/drawing/2014/main" id="{210A7820-C2A5-4D56-B062-06EDD85176EF}"/>
              </a:ext>
            </a:extLst>
          </p:cNvPr>
          <p:cNvGrpSpPr/>
          <p:nvPr/>
        </p:nvGrpSpPr>
        <p:grpSpPr>
          <a:xfrm>
            <a:off x="3207244" y="1459450"/>
            <a:ext cx="5348022" cy="3202576"/>
            <a:chOff x="1316313" y="1053299"/>
            <a:chExt cx="6377853" cy="3632638"/>
          </a:xfrm>
        </p:grpSpPr>
        <p:grpSp>
          <p:nvGrpSpPr>
            <p:cNvPr id="30" name="Google Shape;606;p22">
              <a:extLst>
                <a:ext uri="{FF2B5EF4-FFF2-40B4-BE49-F238E27FC236}">
                  <a16:creationId xmlns:a16="http://schemas.microsoft.com/office/drawing/2014/main" id="{1B017A44-90C6-494C-B261-4B319F570859}"/>
                </a:ext>
              </a:extLst>
            </p:cNvPr>
            <p:cNvGrpSpPr/>
            <p:nvPr/>
          </p:nvGrpSpPr>
          <p:grpSpPr>
            <a:xfrm>
              <a:off x="1316313" y="1053299"/>
              <a:ext cx="6377853" cy="3632638"/>
              <a:chOff x="1316313" y="1053299"/>
              <a:chExt cx="6377853" cy="3632638"/>
            </a:xfrm>
          </p:grpSpPr>
          <p:pic>
            <p:nvPicPr>
              <p:cNvPr id="39" name="Google Shape;607;p22">
                <a:extLst>
                  <a:ext uri="{FF2B5EF4-FFF2-40B4-BE49-F238E27FC236}">
                    <a16:creationId xmlns:a16="http://schemas.microsoft.com/office/drawing/2014/main" id="{F08ACA97-BF9B-4357-91D3-F6E7ABAE3F58}"/>
                  </a:ext>
                </a:extLst>
              </p:cNvPr>
              <p:cNvPicPr preferRelativeResize="0"/>
              <p:nvPr/>
            </p:nvPicPr>
            <p:blipFill rotWithShape="1">
              <a:blip r:embed="rId5">
                <a:alphaModFix/>
              </a:blip>
              <a:srcRect l="17521" t="18915" r="20960" b="18791"/>
              <a:stretch/>
            </p:blipFill>
            <p:spPr>
              <a:xfrm>
                <a:off x="1316313" y="1053299"/>
                <a:ext cx="6377853" cy="363263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0" name="Google Shape;608;p22">
                <a:extLst>
                  <a:ext uri="{FF2B5EF4-FFF2-40B4-BE49-F238E27FC236}">
                    <a16:creationId xmlns:a16="http://schemas.microsoft.com/office/drawing/2014/main" id="{0B0C7A35-E37D-4606-AB39-41B8549D8804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050839" y="1199692"/>
                <a:ext cx="2601625" cy="33305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1" name="Google Shape;609;p22">
              <a:extLst>
                <a:ext uri="{FF2B5EF4-FFF2-40B4-BE49-F238E27FC236}">
                  <a16:creationId xmlns:a16="http://schemas.microsoft.com/office/drawing/2014/main" id="{3A881813-9147-4359-8DE0-63983B6F3C90}"/>
                </a:ext>
              </a:extLst>
            </p:cNvPr>
            <p:cNvGrpSpPr/>
            <p:nvPr/>
          </p:nvGrpSpPr>
          <p:grpSpPr>
            <a:xfrm>
              <a:off x="5134042" y="1403791"/>
              <a:ext cx="2129951" cy="2926807"/>
              <a:chOff x="5134042" y="1403791"/>
              <a:chExt cx="2129951" cy="2926807"/>
            </a:xfrm>
          </p:grpSpPr>
          <p:sp>
            <p:nvSpPr>
              <p:cNvPr id="32" name="Google Shape;610;p22">
                <a:extLst>
                  <a:ext uri="{FF2B5EF4-FFF2-40B4-BE49-F238E27FC236}">
                    <a16:creationId xmlns:a16="http://schemas.microsoft.com/office/drawing/2014/main" id="{64A9E678-19A1-40EC-BDC7-4868AE34C7A8}"/>
                  </a:ext>
                </a:extLst>
              </p:cNvPr>
              <p:cNvSpPr/>
              <p:nvPr/>
            </p:nvSpPr>
            <p:spPr>
              <a:xfrm>
                <a:off x="5405930" y="1403791"/>
                <a:ext cx="111191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김칠두 (65)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611;p22">
                <a:extLst>
                  <a:ext uri="{FF2B5EF4-FFF2-40B4-BE49-F238E27FC236}">
                    <a16:creationId xmlns:a16="http://schemas.microsoft.com/office/drawing/2014/main" id="{6FD90314-5D03-40B1-A1D7-4866E57A6835}"/>
                  </a:ext>
                </a:extLst>
              </p:cNvPr>
              <p:cNvSpPr/>
              <p:nvPr/>
            </p:nvSpPr>
            <p:spPr>
              <a:xfrm>
                <a:off x="5426657" y="1789785"/>
                <a:ext cx="146426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181cm / 63kg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612;p22">
                <a:extLst>
                  <a:ext uri="{FF2B5EF4-FFF2-40B4-BE49-F238E27FC236}">
                    <a16:creationId xmlns:a16="http://schemas.microsoft.com/office/drawing/2014/main" id="{9E380262-998B-4066-A4A4-1F0BEA42E129}"/>
                  </a:ext>
                </a:extLst>
              </p:cNvPr>
              <p:cNvSpPr/>
              <p:nvPr/>
            </p:nvSpPr>
            <p:spPr>
              <a:xfrm>
                <a:off x="5447383" y="2147011"/>
                <a:ext cx="146426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겉옷: 밀레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613;p22">
                <a:extLst>
                  <a:ext uri="{FF2B5EF4-FFF2-40B4-BE49-F238E27FC236}">
                    <a16:creationId xmlns:a16="http://schemas.microsoft.com/office/drawing/2014/main" id="{07F0079B-7E14-476D-975D-5899B7940A60}"/>
                  </a:ext>
                </a:extLst>
              </p:cNvPr>
              <p:cNvSpPr/>
              <p:nvPr/>
            </p:nvSpPr>
            <p:spPr>
              <a:xfrm>
                <a:off x="5160870" y="3638092"/>
                <a:ext cx="2103123" cy="692506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#조거팬츠 #컨템포러리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#반다나 #숏패딩 #밀레 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#뉴트로아웃도어 #트릴로지 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614;p22">
                <a:extLst>
                  <a:ext uri="{FF2B5EF4-FFF2-40B4-BE49-F238E27FC236}">
                    <a16:creationId xmlns:a16="http://schemas.microsoft.com/office/drawing/2014/main" id="{49CF64FD-0E3C-4469-8398-102194F71AF7}"/>
                  </a:ext>
                </a:extLst>
              </p:cNvPr>
              <p:cNvSpPr/>
              <p:nvPr/>
            </p:nvSpPr>
            <p:spPr>
              <a:xfrm>
                <a:off x="5447382" y="2535175"/>
                <a:ext cx="146426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상의: 챔피온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615;p22">
                <a:extLst>
                  <a:ext uri="{FF2B5EF4-FFF2-40B4-BE49-F238E27FC236}">
                    <a16:creationId xmlns:a16="http://schemas.microsoft.com/office/drawing/2014/main" id="{4B88C741-E120-44E4-8638-B2AB6F964EC5}"/>
                  </a:ext>
                </a:extLst>
              </p:cNvPr>
              <p:cNvSpPr/>
              <p:nvPr/>
            </p:nvSpPr>
            <p:spPr>
              <a:xfrm>
                <a:off x="5480300" y="2864952"/>
                <a:ext cx="146426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하의: 리우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616;p22">
                <a:extLst>
                  <a:ext uri="{FF2B5EF4-FFF2-40B4-BE49-F238E27FC236}">
                    <a16:creationId xmlns:a16="http://schemas.microsoft.com/office/drawing/2014/main" id="{BEF58E0E-5946-475E-9937-04D43FFCD3C8}"/>
                  </a:ext>
                </a:extLst>
              </p:cNvPr>
              <p:cNvSpPr/>
              <p:nvPr/>
            </p:nvSpPr>
            <p:spPr>
              <a:xfrm>
                <a:off x="5134042" y="3252953"/>
                <a:ext cx="2020224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171450" marR="0" lvl="0" indent="-17145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595959"/>
                  </a:buClr>
                  <a:buSzPts val="900"/>
                  <a:buFont typeface="Arial"/>
                  <a:buChar char="•"/>
                </a:pPr>
                <a:r>
                  <a:rPr lang="ko-KR" sz="900" dirty="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액세서리, 신발은 개인 소장</a:t>
                </a:r>
                <a:endParaRPr sz="900" dirty="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171450" marR="0" lvl="0" indent="-17145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595959"/>
                  </a:buClr>
                  <a:buSzPts val="900"/>
                  <a:buFont typeface="Arial"/>
                  <a:buChar char="•"/>
                </a:pPr>
                <a:r>
                  <a:rPr lang="ko-KR" sz="900" dirty="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INSTAGRAM: </a:t>
                </a:r>
                <a:r>
                  <a:rPr lang="ko-KR" sz="900" dirty="0" err="1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childugim</a:t>
                </a:r>
                <a:endParaRPr sz="900" dirty="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2"/>
          <p:cNvGrpSpPr/>
          <p:nvPr/>
        </p:nvGrpSpPr>
        <p:grpSpPr>
          <a:xfrm>
            <a:off x="2957423" y="2101520"/>
            <a:ext cx="4418736" cy="940461"/>
            <a:chOff x="2300436" y="1827080"/>
            <a:chExt cx="4418736" cy="940461"/>
          </a:xfrm>
        </p:grpSpPr>
        <p:sp>
          <p:nvSpPr>
            <p:cNvPr id="98" name="Google Shape;98;p2"/>
            <p:cNvSpPr txBox="1"/>
            <p:nvPr/>
          </p:nvSpPr>
          <p:spPr>
            <a:xfrm>
              <a:off x="2300436" y="1827080"/>
              <a:ext cx="641479" cy="9404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7925" tIns="38950" rIns="77925" bIns="3895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5600" b="0" i="0" u="none" strike="noStrike" cap="none">
                  <a:solidFill>
                    <a:srgbClr val="306E89"/>
                  </a:solidFill>
                  <a:latin typeface="Arial"/>
                  <a:ea typeface="Arial"/>
                  <a:cs typeface="Arial"/>
                  <a:sym typeface="Arial"/>
                </a:rPr>
                <a:t>1.</a:t>
              </a:r>
              <a:endParaRPr sz="5600" b="0" i="0" u="none" strike="noStrike" cap="none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982117" y="1921150"/>
              <a:ext cx="3737055" cy="5847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200" b="0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스타트업 소개</a:t>
              </a:r>
              <a:endParaRPr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2"/>
          <p:cNvSpPr/>
          <p:nvPr/>
        </p:nvSpPr>
        <p:spPr>
          <a:xfrm>
            <a:off x="1182578" y="300080"/>
            <a:ext cx="2044715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22"/>
          <p:cNvSpPr txBox="1"/>
          <p:nvPr/>
        </p:nvSpPr>
        <p:spPr>
          <a:xfrm>
            <a:off x="326960" y="271848"/>
            <a:ext cx="989353" cy="110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6600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22"/>
          <p:cNvSpPr txBox="1"/>
          <p:nvPr/>
        </p:nvSpPr>
        <p:spPr>
          <a:xfrm>
            <a:off x="1182579" y="730143"/>
            <a:ext cx="2232974" cy="323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1. 시니어 </a:t>
            </a:r>
            <a:r>
              <a:rPr lang="ko-KR" sz="15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룩북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5" name="Google Shape;605;p22"/>
          <p:cNvGrpSpPr/>
          <p:nvPr/>
        </p:nvGrpSpPr>
        <p:grpSpPr>
          <a:xfrm>
            <a:off x="1316313" y="1053299"/>
            <a:ext cx="6377853" cy="3632638"/>
            <a:chOff x="1316313" y="1053299"/>
            <a:chExt cx="6377853" cy="3632638"/>
          </a:xfrm>
        </p:grpSpPr>
        <p:grpSp>
          <p:nvGrpSpPr>
            <p:cNvPr id="606" name="Google Shape;606;p22"/>
            <p:cNvGrpSpPr/>
            <p:nvPr/>
          </p:nvGrpSpPr>
          <p:grpSpPr>
            <a:xfrm>
              <a:off x="1316313" y="1053299"/>
              <a:ext cx="6377853" cy="3632638"/>
              <a:chOff x="1316313" y="1053299"/>
              <a:chExt cx="6377853" cy="3632638"/>
            </a:xfrm>
          </p:grpSpPr>
          <p:pic>
            <p:nvPicPr>
              <p:cNvPr id="607" name="Google Shape;607;p22"/>
              <p:cNvPicPr preferRelativeResize="0"/>
              <p:nvPr/>
            </p:nvPicPr>
            <p:blipFill rotWithShape="1">
              <a:blip r:embed="rId4">
                <a:alphaModFix/>
              </a:blip>
              <a:srcRect l="17521" t="18915" r="20960" b="18791"/>
              <a:stretch/>
            </p:blipFill>
            <p:spPr>
              <a:xfrm>
                <a:off x="1316313" y="1053299"/>
                <a:ext cx="6377853" cy="363263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08" name="Google Shape;608;p22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050839" y="1199692"/>
                <a:ext cx="2601625" cy="33305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09" name="Google Shape;609;p22"/>
            <p:cNvGrpSpPr/>
            <p:nvPr/>
          </p:nvGrpSpPr>
          <p:grpSpPr>
            <a:xfrm>
              <a:off x="5134042" y="1403791"/>
              <a:ext cx="2129951" cy="2926807"/>
              <a:chOff x="5134042" y="1403791"/>
              <a:chExt cx="2129951" cy="2926807"/>
            </a:xfrm>
          </p:grpSpPr>
          <p:sp>
            <p:nvSpPr>
              <p:cNvPr id="610" name="Google Shape;610;p22"/>
              <p:cNvSpPr/>
              <p:nvPr/>
            </p:nvSpPr>
            <p:spPr>
              <a:xfrm>
                <a:off x="5405930" y="1403791"/>
                <a:ext cx="111191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김칠두 (65)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22"/>
              <p:cNvSpPr/>
              <p:nvPr/>
            </p:nvSpPr>
            <p:spPr>
              <a:xfrm>
                <a:off x="5426657" y="1789785"/>
                <a:ext cx="146426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181cm / 63kg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22"/>
              <p:cNvSpPr/>
              <p:nvPr/>
            </p:nvSpPr>
            <p:spPr>
              <a:xfrm>
                <a:off x="5447383" y="2147011"/>
                <a:ext cx="146426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겉옷: 밀레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22"/>
              <p:cNvSpPr/>
              <p:nvPr/>
            </p:nvSpPr>
            <p:spPr>
              <a:xfrm>
                <a:off x="5160870" y="3638092"/>
                <a:ext cx="2103123" cy="692506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#조거팬츠 #컨템포러리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#반다나 #숏패딩 #밀레 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#뉴트로아웃도어 #트릴로지 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22"/>
              <p:cNvSpPr/>
              <p:nvPr/>
            </p:nvSpPr>
            <p:spPr>
              <a:xfrm>
                <a:off x="5447382" y="2535175"/>
                <a:ext cx="146426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 상의: 챔피온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22"/>
              <p:cNvSpPr/>
              <p:nvPr/>
            </p:nvSpPr>
            <p:spPr>
              <a:xfrm>
                <a:off x="5480300" y="2864952"/>
                <a:ext cx="1464261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1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하의: 리우</a:t>
                </a:r>
                <a:endParaRPr sz="11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22"/>
              <p:cNvSpPr/>
              <p:nvPr/>
            </p:nvSpPr>
            <p:spPr>
              <a:xfrm>
                <a:off x="5134042" y="3252953"/>
                <a:ext cx="2020224" cy="256759"/>
              </a:xfrm>
              <a:prstGeom prst="rect">
                <a:avLst/>
              </a:prstGeom>
              <a:solidFill>
                <a:srgbClr val="F1E6D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171450" marR="0" lvl="0" indent="-17145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595959"/>
                  </a:buClr>
                  <a:buSzPts val="900"/>
                  <a:buFont typeface="Arial"/>
                  <a:buChar char="•"/>
                </a:pPr>
                <a:r>
                  <a:rPr lang="ko-KR" sz="9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액세서리, 신발은 개인 소장</a:t>
                </a:r>
                <a:endParaRPr sz="9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171450" marR="0" lvl="0" indent="-17145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595959"/>
                  </a:buClr>
                  <a:buSzPts val="900"/>
                  <a:buFont typeface="Arial"/>
                  <a:buChar char="•"/>
                </a:pPr>
                <a:r>
                  <a:rPr lang="ko-KR" sz="9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INSTAGRAM: childugim</a:t>
                </a:r>
                <a:endParaRPr sz="900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617" name="Google Shape;617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050839" y="1205699"/>
            <a:ext cx="2601625" cy="3324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050839" y="1207360"/>
            <a:ext cx="2595057" cy="3324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2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46210" y="1199692"/>
            <a:ext cx="2617686" cy="3330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0" name="Google Shape;620;p2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057407" y="1194312"/>
            <a:ext cx="2595057" cy="3351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23"/>
          <p:cNvSpPr/>
          <p:nvPr/>
        </p:nvSpPr>
        <p:spPr>
          <a:xfrm>
            <a:off x="1182578" y="300080"/>
            <a:ext cx="2616215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23"/>
          <p:cNvSpPr txBox="1"/>
          <p:nvPr/>
        </p:nvSpPr>
        <p:spPr>
          <a:xfrm>
            <a:off x="326960" y="271848"/>
            <a:ext cx="989353" cy="110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6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23"/>
          <p:cNvSpPr txBox="1"/>
          <p:nvPr/>
        </p:nvSpPr>
        <p:spPr>
          <a:xfrm>
            <a:off x="1182578" y="730143"/>
            <a:ext cx="3584403" cy="323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오팔신사만의 차별화된 아이디어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5" name="Google Shape;635;p23"/>
          <p:cNvGrpSpPr/>
          <p:nvPr/>
        </p:nvGrpSpPr>
        <p:grpSpPr>
          <a:xfrm>
            <a:off x="4648553" y="1864085"/>
            <a:ext cx="3645419" cy="2423228"/>
            <a:chOff x="6304004" y="1911207"/>
            <a:chExt cx="3645419" cy="2423228"/>
          </a:xfrm>
        </p:grpSpPr>
        <p:sp>
          <p:nvSpPr>
            <p:cNvPr id="636" name="Google Shape;636;p23"/>
            <p:cNvSpPr txBox="1"/>
            <p:nvPr/>
          </p:nvSpPr>
          <p:spPr>
            <a:xfrm>
              <a:off x="6459958" y="3318772"/>
              <a:ext cx="2701230" cy="10156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구매 확정 횟수가 많은 </a:t>
              </a:r>
              <a:endParaRPr sz="1500" dirty="0">
                <a:solidFill>
                  <a:srgbClr val="7F7F7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고객들 중 추첨을 통해 </a:t>
              </a:r>
              <a:endParaRPr sz="1500" dirty="0">
                <a:solidFill>
                  <a:srgbClr val="7F7F7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b="1" dirty="0">
                  <a:solidFill>
                    <a:srgbClr val="EFBD3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전신 </a:t>
              </a:r>
              <a:r>
                <a:rPr lang="ko-KR" sz="1500" b="1" dirty="0" err="1">
                  <a:solidFill>
                    <a:srgbClr val="EFBD3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메이크오버</a:t>
              </a:r>
              <a:r>
                <a:rPr lang="ko-KR" sz="1500" dirty="0" err="1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를</a:t>
              </a: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 제공하고</a:t>
              </a:r>
              <a:endParaRPr sz="1500" dirty="0">
                <a:solidFill>
                  <a:srgbClr val="7F7F7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다음</a:t>
              </a:r>
              <a:r>
                <a:rPr lang="ko-KR" sz="1500" b="1" dirty="0">
                  <a:solidFill>
                    <a:srgbClr val="EFBD3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 </a:t>
              </a:r>
              <a:r>
                <a:rPr lang="ko-KR" sz="1500" b="1" dirty="0" err="1">
                  <a:solidFill>
                    <a:srgbClr val="EFBD3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룩북</a:t>
              </a:r>
              <a:r>
                <a:rPr lang="ko-KR" sz="1500" b="1" dirty="0">
                  <a:solidFill>
                    <a:srgbClr val="EFBD3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 모델</a:t>
              </a: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의 기회 부여 </a:t>
              </a:r>
              <a:endParaRPr sz="1500" dirty="0">
                <a:solidFill>
                  <a:srgbClr val="7F7F7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  <p:grpSp>
          <p:nvGrpSpPr>
            <p:cNvPr id="637" name="Google Shape;637;p23"/>
            <p:cNvGrpSpPr/>
            <p:nvPr/>
          </p:nvGrpSpPr>
          <p:grpSpPr>
            <a:xfrm>
              <a:off x="6304004" y="2883667"/>
              <a:ext cx="3645419" cy="461624"/>
              <a:chOff x="1631650" y="1894739"/>
              <a:chExt cx="3645419" cy="615498"/>
            </a:xfrm>
          </p:grpSpPr>
          <p:sp>
            <p:nvSpPr>
              <p:cNvPr id="638" name="Google Shape;638;p23"/>
              <p:cNvSpPr/>
              <p:nvPr/>
            </p:nvSpPr>
            <p:spPr>
              <a:xfrm>
                <a:off x="1631650" y="1912663"/>
                <a:ext cx="425817" cy="425817"/>
              </a:xfrm>
              <a:prstGeom prst="ellipse">
                <a:avLst/>
              </a:prstGeom>
              <a:solidFill>
                <a:srgbClr val="306E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23"/>
              <p:cNvSpPr txBox="1"/>
              <p:nvPr/>
            </p:nvSpPr>
            <p:spPr>
              <a:xfrm>
                <a:off x="1687303" y="1940906"/>
                <a:ext cx="314510" cy="430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5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3.</a:t>
                </a:r>
                <a:endParaRPr sz="15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23"/>
              <p:cNvSpPr txBox="1"/>
              <p:nvPr/>
            </p:nvSpPr>
            <p:spPr>
              <a:xfrm>
                <a:off x="2042442" y="1894739"/>
                <a:ext cx="3234627" cy="6154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2400" dirty="0" err="1">
                    <a:solidFill>
                      <a:srgbClr val="7CB8D6"/>
                    </a:solidFill>
                    <a:latin typeface="Arial"/>
                    <a:ea typeface="Arial"/>
                    <a:cs typeface="Arial"/>
                    <a:sym typeface="Arial"/>
                  </a:rPr>
                  <a:t>룩북</a:t>
                </a:r>
                <a:r>
                  <a:rPr lang="ko-KR" sz="2400" dirty="0">
                    <a:solidFill>
                      <a:srgbClr val="7CB8D6"/>
                    </a:solidFill>
                    <a:latin typeface="Arial"/>
                    <a:ea typeface="Arial"/>
                    <a:cs typeface="Arial"/>
                    <a:sym typeface="Arial"/>
                  </a:rPr>
                  <a:t> 모델 기회</a:t>
                </a:r>
                <a:endParaRPr sz="2400" dirty="0">
                  <a:solidFill>
                    <a:srgbClr val="7CB8D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641" name="Google Shape;641;p2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895742" y="1911207"/>
              <a:ext cx="914831" cy="87850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42" name="Google Shape;642;p23"/>
          <p:cNvGrpSpPr/>
          <p:nvPr/>
        </p:nvGrpSpPr>
        <p:grpSpPr>
          <a:xfrm>
            <a:off x="1214811" y="1837580"/>
            <a:ext cx="3039612" cy="2459554"/>
            <a:chOff x="3547309" y="1874881"/>
            <a:chExt cx="3039612" cy="2459554"/>
          </a:xfrm>
        </p:grpSpPr>
        <p:grpSp>
          <p:nvGrpSpPr>
            <p:cNvPr id="643" name="Google Shape;643;p23"/>
            <p:cNvGrpSpPr/>
            <p:nvPr/>
          </p:nvGrpSpPr>
          <p:grpSpPr>
            <a:xfrm>
              <a:off x="3547309" y="2883666"/>
              <a:ext cx="3039612" cy="461665"/>
              <a:chOff x="1631650" y="1894739"/>
              <a:chExt cx="3039612" cy="615553"/>
            </a:xfrm>
          </p:grpSpPr>
          <p:sp>
            <p:nvSpPr>
              <p:cNvPr id="644" name="Google Shape;644;p23"/>
              <p:cNvSpPr/>
              <p:nvPr/>
            </p:nvSpPr>
            <p:spPr>
              <a:xfrm>
                <a:off x="1631650" y="1912663"/>
                <a:ext cx="425817" cy="425817"/>
              </a:xfrm>
              <a:prstGeom prst="ellipse">
                <a:avLst/>
              </a:prstGeom>
              <a:solidFill>
                <a:srgbClr val="306E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23"/>
              <p:cNvSpPr txBox="1"/>
              <p:nvPr/>
            </p:nvSpPr>
            <p:spPr>
              <a:xfrm>
                <a:off x="1672075" y="1940906"/>
                <a:ext cx="344966" cy="49244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5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2.</a:t>
                </a:r>
                <a:endParaRPr sz="15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23"/>
              <p:cNvSpPr txBox="1"/>
              <p:nvPr/>
            </p:nvSpPr>
            <p:spPr>
              <a:xfrm>
                <a:off x="2042442" y="1894739"/>
                <a:ext cx="2628820" cy="61555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2400" dirty="0">
                    <a:solidFill>
                      <a:srgbClr val="7CB8D6"/>
                    </a:solidFill>
                    <a:latin typeface="Arial"/>
                    <a:ea typeface="Arial"/>
                    <a:cs typeface="Arial"/>
                    <a:sym typeface="Arial"/>
                  </a:rPr>
                  <a:t>세련된 포장</a:t>
                </a:r>
                <a:endParaRPr sz="2400" dirty="0">
                  <a:solidFill>
                    <a:srgbClr val="7CB8D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647" name="Google Shape;647;p2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114585" y="1874881"/>
              <a:ext cx="914830" cy="9148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8" name="Google Shape;648;p23"/>
            <p:cNvSpPr txBox="1"/>
            <p:nvPr/>
          </p:nvSpPr>
          <p:spPr>
            <a:xfrm>
              <a:off x="3648516" y="3318772"/>
              <a:ext cx="2882752" cy="10156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고가에도 지불 의사가 높은 </a:t>
              </a:r>
              <a:endParaRPr sz="1500" dirty="0">
                <a:solidFill>
                  <a:srgbClr val="7F7F7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오팔 세대의 특성을 고려해 </a:t>
              </a:r>
              <a:endParaRPr sz="1500" dirty="0">
                <a:solidFill>
                  <a:srgbClr val="7F7F7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세련된 패키징으로 </a:t>
              </a:r>
              <a:r>
                <a:rPr lang="ko-KR" sz="1500" b="1" dirty="0">
                  <a:solidFill>
                    <a:srgbClr val="EFBD3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상품 고급화</a:t>
              </a:r>
              <a:endParaRPr sz="1500" b="1" dirty="0">
                <a:solidFill>
                  <a:srgbClr val="EFBD3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b="1" dirty="0">
                  <a:solidFill>
                    <a:srgbClr val="EFBD3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만족감</a:t>
              </a: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을 상승과 </a:t>
              </a:r>
              <a:r>
                <a:rPr lang="ko-KR" sz="1500" b="1" dirty="0">
                  <a:solidFill>
                    <a:srgbClr val="EFBD3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재구매</a:t>
              </a:r>
              <a:r>
                <a:rPr lang="ko-KR" sz="1500" dirty="0">
                  <a:solidFill>
                    <a:srgbClr val="7F7F7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 유도</a:t>
              </a:r>
              <a:endParaRPr sz="1500" dirty="0">
                <a:solidFill>
                  <a:srgbClr val="7F7F7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4"/>
          <p:cNvSpPr/>
          <p:nvPr/>
        </p:nvSpPr>
        <p:spPr>
          <a:xfrm>
            <a:off x="1182579" y="300080"/>
            <a:ext cx="1916968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24"/>
          <p:cNvSpPr txBox="1"/>
          <p:nvPr/>
        </p:nvSpPr>
        <p:spPr>
          <a:xfrm>
            <a:off x="326960" y="271848"/>
            <a:ext cx="989353" cy="1107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4.</a:t>
            </a:r>
            <a:endParaRPr sz="6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24"/>
          <p:cNvSpPr txBox="1"/>
          <p:nvPr/>
        </p:nvSpPr>
        <p:spPr>
          <a:xfrm>
            <a:off x="1182578" y="730143"/>
            <a:ext cx="3671809" cy="323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오팔신사만의 판매전략</a:t>
            </a:r>
            <a:endParaRPr dirty="0"/>
          </a:p>
        </p:txBody>
      </p:sp>
      <p:grpSp>
        <p:nvGrpSpPr>
          <p:cNvPr id="656" name="Google Shape;656;p24"/>
          <p:cNvGrpSpPr/>
          <p:nvPr/>
        </p:nvGrpSpPr>
        <p:grpSpPr>
          <a:xfrm>
            <a:off x="1303607" y="1955721"/>
            <a:ext cx="2111249" cy="2065682"/>
            <a:chOff x="1303607" y="1955721"/>
            <a:chExt cx="2111249" cy="2065682"/>
          </a:xfrm>
        </p:grpSpPr>
        <p:grpSp>
          <p:nvGrpSpPr>
            <p:cNvPr id="657" name="Google Shape;657;p24"/>
            <p:cNvGrpSpPr/>
            <p:nvPr/>
          </p:nvGrpSpPr>
          <p:grpSpPr>
            <a:xfrm>
              <a:off x="1426082" y="1955721"/>
              <a:ext cx="1988774" cy="1409003"/>
              <a:chOff x="1426082" y="1955721"/>
              <a:chExt cx="1988774" cy="1409003"/>
            </a:xfrm>
          </p:grpSpPr>
          <p:grpSp>
            <p:nvGrpSpPr>
              <p:cNvPr id="658" name="Google Shape;658;p24"/>
              <p:cNvGrpSpPr/>
              <p:nvPr/>
            </p:nvGrpSpPr>
            <p:grpSpPr>
              <a:xfrm>
                <a:off x="1426082" y="2903059"/>
                <a:ext cx="1988774" cy="461665"/>
                <a:chOff x="1631650" y="1894739"/>
                <a:chExt cx="1988774" cy="615553"/>
              </a:xfrm>
            </p:grpSpPr>
            <p:sp>
              <p:nvSpPr>
                <p:cNvPr id="659" name="Google Shape;659;p24"/>
                <p:cNvSpPr/>
                <p:nvPr/>
              </p:nvSpPr>
              <p:spPr>
                <a:xfrm>
                  <a:off x="1631650" y="1912663"/>
                  <a:ext cx="425817" cy="425817"/>
                </a:xfrm>
                <a:prstGeom prst="ellipse">
                  <a:avLst/>
                </a:prstGeom>
                <a:solidFill>
                  <a:srgbClr val="306E8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5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0" name="Google Shape;660;p24"/>
                <p:cNvSpPr txBox="1"/>
                <p:nvPr/>
              </p:nvSpPr>
              <p:spPr>
                <a:xfrm>
                  <a:off x="1693715" y="1940906"/>
                  <a:ext cx="301686" cy="49244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1500" dirty="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1.</a:t>
                  </a:r>
                  <a:endParaRPr sz="1500" dirty="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1" name="Google Shape;661;p24"/>
                <p:cNvSpPr txBox="1"/>
                <p:nvPr/>
              </p:nvSpPr>
              <p:spPr>
                <a:xfrm>
                  <a:off x="2042442" y="1894739"/>
                  <a:ext cx="1577982" cy="61555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2400" dirty="0">
                      <a:solidFill>
                        <a:srgbClr val="7CB8D6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유투브</a:t>
                  </a:r>
                  <a:endParaRPr sz="2400" dirty="0">
                    <a:solidFill>
                      <a:srgbClr val="7CB8D6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pic>
            <p:nvPicPr>
              <p:cNvPr id="662" name="Google Shape;662;p2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922500" y="1955721"/>
                <a:ext cx="813054" cy="81305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63" name="Google Shape;663;p24"/>
            <p:cNvSpPr txBox="1"/>
            <p:nvPr/>
          </p:nvSpPr>
          <p:spPr>
            <a:xfrm>
              <a:off x="1303607" y="3467405"/>
              <a:ext cx="2050840" cy="5539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b="1" dirty="0" err="1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유투버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ko-KR" sz="1500" dirty="0" err="1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박막례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 할머니의 </a:t>
              </a:r>
              <a:r>
                <a:rPr lang="ko-KR" sz="1500" dirty="0" err="1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언박싱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 영상을 통한 홍보 </a:t>
              </a: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4" name="Google Shape;664;p24"/>
          <p:cNvGrpSpPr/>
          <p:nvPr/>
        </p:nvGrpSpPr>
        <p:grpSpPr>
          <a:xfrm>
            <a:off x="3464964" y="1886255"/>
            <a:ext cx="2455084" cy="2630172"/>
            <a:chOff x="3464964" y="1886255"/>
            <a:chExt cx="2455084" cy="2630172"/>
          </a:xfrm>
        </p:grpSpPr>
        <p:grpSp>
          <p:nvGrpSpPr>
            <p:cNvPr id="665" name="Google Shape;665;p24"/>
            <p:cNvGrpSpPr/>
            <p:nvPr/>
          </p:nvGrpSpPr>
          <p:grpSpPr>
            <a:xfrm>
              <a:off x="3476922" y="1886255"/>
              <a:ext cx="2252224" cy="1478469"/>
              <a:chOff x="3476922" y="1886255"/>
              <a:chExt cx="2252224" cy="1478469"/>
            </a:xfrm>
          </p:grpSpPr>
          <p:grpSp>
            <p:nvGrpSpPr>
              <p:cNvPr id="666" name="Google Shape;666;p24"/>
              <p:cNvGrpSpPr/>
              <p:nvPr/>
            </p:nvGrpSpPr>
            <p:grpSpPr>
              <a:xfrm>
                <a:off x="3476922" y="2903059"/>
                <a:ext cx="2252224" cy="461665"/>
                <a:chOff x="1631650" y="1894739"/>
                <a:chExt cx="2252224" cy="615553"/>
              </a:xfrm>
            </p:grpSpPr>
            <p:sp>
              <p:nvSpPr>
                <p:cNvPr id="667" name="Google Shape;667;p24"/>
                <p:cNvSpPr/>
                <p:nvPr/>
              </p:nvSpPr>
              <p:spPr>
                <a:xfrm>
                  <a:off x="1631650" y="1912663"/>
                  <a:ext cx="425817" cy="425817"/>
                </a:xfrm>
                <a:prstGeom prst="ellipse">
                  <a:avLst/>
                </a:prstGeom>
                <a:solidFill>
                  <a:srgbClr val="306E8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5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8" name="Google Shape;668;p24"/>
                <p:cNvSpPr txBox="1"/>
                <p:nvPr/>
              </p:nvSpPr>
              <p:spPr>
                <a:xfrm>
                  <a:off x="1672075" y="1940906"/>
                  <a:ext cx="344966" cy="49244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15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2.</a:t>
                  </a:r>
                  <a:endParaRPr sz="15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9" name="Google Shape;669;p24"/>
                <p:cNvSpPr txBox="1"/>
                <p:nvPr/>
              </p:nvSpPr>
              <p:spPr>
                <a:xfrm>
                  <a:off x="2042442" y="1894739"/>
                  <a:ext cx="1841432" cy="61555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2400" dirty="0">
                      <a:solidFill>
                        <a:srgbClr val="7CB8D6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할인 쿠폰</a:t>
                  </a:r>
                  <a:endParaRPr sz="2400" dirty="0">
                    <a:solidFill>
                      <a:srgbClr val="7CB8D6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pic>
            <p:nvPicPr>
              <p:cNvPr id="670" name="Google Shape;670;p24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049124" y="1886255"/>
                <a:ext cx="882520" cy="88252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71" name="Google Shape;671;p24"/>
            <p:cNvSpPr txBox="1"/>
            <p:nvPr/>
          </p:nvSpPr>
          <p:spPr>
            <a:xfrm>
              <a:off x="3464964" y="3500805"/>
              <a:ext cx="2455084" cy="10156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오팔 세대가 아닌</a:t>
              </a: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b="1" dirty="0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20대 고객들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에 지급을</a:t>
              </a:r>
              <a:r>
                <a:rPr lang="en-US" altLang="ko-KR" sz="1500" dirty="0">
                  <a:solidFill>
                    <a:srgbClr val="7F7F7F"/>
                  </a:solidFill>
                </a:rPr>
                <a:t> 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통해</a:t>
              </a:r>
              <a:r>
                <a:rPr lang="en-US" altLang="ko-KR" sz="1500" dirty="0">
                  <a:solidFill>
                    <a:srgbClr val="7F7F7F"/>
                  </a:solidFill>
                </a:rPr>
                <a:t> </a:t>
              </a:r>
              <a:r>
                <a:rPr lang="ko-KR" sz="1500" b="1" dirty="0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부모님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을 위한 </a:t>
              </a:r>
              <a:endParaRPr lang="en-US" altLang="ko-KR"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소비를 유도</a:t>
              </a: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2" name="Google Shape;672;p24"/>
          <p:cNvGrpSpPr/>
          <p:nvPr/>
        </p:nvGrpSpPr>
        <p:grpSpPr>
          <a:xfrm>
            <a:off x="5796893" y="1839526"/>
            <a:ext cx="2473048" cy="2609886"/>
            <a:chOff x="5796893" y="1839526"/>
            <a:chExt cx="2473048" cy="2609886"/>
          </a:xfrm>
        </p:grpSpPr>
        <p:grpSp>
          <p:nvGrpSpPr>
            <p:cNvPr id="673" name="Google Shape;673;p24"/>
            <p:cNvGrpSpPr/>
            <p:nvPr/>
          </p:nvGrpSpPr>
          <p:grpSpPr>
            <a:xfrm>
              <a:off x="5882027" y="1839526"/>
              <a:ext cx="2387914" cy="1525198"/>
              <a:chOff x="5882027" y="1839526"/>
              <a:chExt cx="2387914" cy="1525198"/>
            </a:xfrm>
          </p:grpSpPr>
          <p:grpSp>
            <p:nvGrpSpPr>
              <p:cNvPr id="674" name="Google Shape;674;p24"/>
              <p:cNvGrpSpPr/>
              <p:nvPr/>
            </p:nvGrpSpPr>
            <p:grpSpPr>
              <a:xfrm>
                <a:off x="5882027" y="2903059"/>
                <a:ext cx="2387914" cy="461665"/>
                <a:chOff x="1631650" y="1894739"/>
                <a:chExt cx="2387914" cy="615553"/>
              </a:xfrm>
            </p:grpSpPr>
            <p:sp>
              <p:nvSpPr>
                <p:cNvPr id="675" name="Google Shape;675;p24"/>
                <p:cNvSpPr/>
                <p:nvPr/>
              </p:nvSpPr>
              <p:spPr>
                <a:xfrm>
                  <a:off x="1631650" y="1912663"/>
                  <a:ext cx="425817" cy="425817"/>
                </a:xfrm>
                <a:prstGeom prst="ellipse">
                  <a:avLst/>
                </a:prstGeom>
                <a:solidFill>
                  <a:srgbClr val="306E8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5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6" name="Google Shape;676;p24"/>
                <p:cNvSpPr txBox="1"/>
                <p:nvPr/>
              </p:nvSpPr>
              <p:spPr>
                <a:xfrm>
                  <a:off x="1669671" y="1940906"/>
                  <a:ext cx="349775" cy="49244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15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3.</a:t>
                  </a:r>
                  <a:endParaRPr sz="15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7" name="Google Shape;677;p24"/>
                <p:cNvSpPr txBox="1"/>
                <p:nvPr/>
              </p:nvSpPr>
              <p:spPr>
                <a:xfrm>
                  <a:off x="2042442" y="1894739"/>
                  <a:ext cx="1977122" cy="61555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2400" dirty="0">
                      <a:solidFill>
                        <a:srgbClr val="7CB8D6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카드 제휴</a:t>
                  </a:r>
                  <a:endParaRPr sz="2400" dirty="0">
                    <a:solidFill>
                      <a:srgbClr val="7CB8D6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pic>
            <p:nvPicPr>
              <p:cNvPr id="678" name="Google Shape;678;p24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6307844" y="1839526"/>
                <a:ext cx="868367" cy="86836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79" name="Google Shape;679;p24"/>
            <p:cNvSpPr txBox="1"/>
            <p:nvPr/>
          </p:nvSpPr>
          <p:spPr>
            <a:xfrm>
              <a:off x="5796893" y="3433749"/>
              <a:ext cx="2255522" cy="10156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b="1" dirty="0">
                  <a:solidFill>
                    <a:srgbClr val="EFBD3F"/>
                  </a:solidFill>
                  <a:latin typeface="Arial"/>
                  <a:ea typeface="Arial"/>
                  <a:cs typeface="Arial"/>
                  <a:sym typeface="Arial"/>
                </a:rPr>
                <a:t>잠재 고객들</a:t>
              </a: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에게 </a:t>
              </a: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먼저 서비스를 제시하여 </a:t>
              </a: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500" dirty="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고객층 확보</a:t>
              </a: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26"/>
          <p:cNvSpPr/>
          <p:nvPr/>
        </p:nvSpPr>
        <p:spPr>
          <a:xfrm>
            <a:off x="2777092" y="2268316"/>
            <a:ext cx="3673528" cy="448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감사합니다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/>
          <p:nvPr/>
        </p:nvSpPr>
        <p:spPr>
          <a:xfrm>
            <a:off x="3244361" y="3586983"/>
            <a:ext cx="513282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800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>
            <a:off x="0" y="2019300"/>
            <a:ext cx="9144000" cy="3124200"/>
          </a:xfrm>
          <a:prstGeom prst="rect">
            <a:avLst/>
          </a:prstGeom>
          <a:solidFill>
            <a:srgbClr val="2D58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1542725" y="886998"/>
            <a:ext cx="6058550" cy="1147541"/>
          </a:xfrm>
          <a:custGeom>
            <a:avLst/>
            <a:gdLst/>
            <a:ahLst/>
            <a:cxnLst/>
            <a:rect l="l" t="t" r="r" b="b"/>
            <a:pathLst>
              <a:path w="8882887" h="1682495" extrusionOk="0">
                <a:moveTo>
                  <a:pt x="1649375" y="0"/>
                </a:moveTo>
                <a:cubicBezTo>
                  <a:pt x="1649375" y="27"/>
                  <a:pt x="1649399" y="3060"/>
                  <a:pt x="1652414" y="369665"/>
                </a:cubicBezTo>
                <a:cubicBezTo>
                  <a:pt x="1652432" y="369701"/>
                  <a:pt x="1653399" y="371712"/>
                  <a:pt x="1710174" y="489644"/>
                </a:cubicBezTo>
                <a:cubicBezTo>
                  <a:pt x="1710186" y="489644"/>
                  <a:pt x="1710353" y="489644"/>
                  <a:pt x="1713215" y="489644"/>
                </a:cubicBezTo>
                <a:lnTo>
                  <a:pt x="1734495" y="489644"/>
                </a:lnTo>
                <a:cubicBezTo>
                  <a:pt x="1734495" y="489665"/>
                  <a:pt x="1734495" y="490508"/>
                  <a:pt x="1734495" y="525312"/>
                </a:cubicBezTo>
                <a:cubicBezTo>
                  <a:pt x="1734498" y="525321"/>
                  <a:pt x="1734555" y="525408"/>
                  <a:pt x="1735256" y="526529"/>
                </a:cubicBezTo>
                <a:lnTo>
                  <a:pt x="1740575" y="535041"/>
                </a:lnTo>
                <a:cubicBezTo>
                  <a:pt x="1740575" y="535071"/>
                  <a:pt x="1740575" y="537344"/>
                  <a:pt x="1740575" y="706902"/>
                </a:cubicBezTo>
                <a:cubicBezTo>
                  <a:pt x="1740588" y="706902"/>
                  <a:pt x="1740798" y="706902"/>
                  <a:pt x="1743995" y="706902"/>
                </a:cubicBezTo>
                <a:lnTo>
                  <a:pt x="1767936" y="706902"/>
                </a:lnTo>
                <a:cubicBezTo>
                  <a:pt x="1767936" y="706932"/>
                  <a:pt x="1767936" y="709385"/>
                  <a:pt x="1767936" y="917675"/>
                </a:cubicBezTo>
                <a:cubicBezTo>
                  <a:pt x="1767951" y="917673"/>
                  <a:pt x="1768119" y="917642"/>
                  <a:pt x="1770216" y="917270"/>
                </a:cubicBezTo>
                <a:lnTo>
                  <a:pt x="1786176" y="914433"/>
                </a:lnTo>
                <a:cubicBezTo>
                  <a:pt x="1786176" y="914466"/>
                  <a:pt x="1786131" y="916467"/>
                  <a:pt x="1783136" y="1047381"/>
                </a:cubicBezTo>
                <a:cubicBezTo>
                  <a:pt x="1783151" y="1047384"/>
                  <a:pt x="1783317" y="1047414"/>
                  <a:pt x="1785416" y="1047788"/>
                </a:cubicBezTo>
                <a:lnTo>
                  <a:pt x="1801376" y="1050624"/>
                </a:lnTo>
                <a:cubicBezTo>
                  <a:pt x="1801379" y="1050635"/>
                  <a:pt x="1801409" y="1050731"/>
                  <a:pt x="1801755" y="1051841"/>
                </a:cubicBezTo>
                <a:lnTo>
                  <a:pt x="1804416" y="1060353"/>
                </a:lnTo>
                <a:cubicBezTo>
                  <a:pt x="1804419" y="1060340"/>
                  <a:pt x="1804487" y="1060125"/>
                  <a:pt x="1805556" y="1056705"/>
                </a:cubicBezTo>
                <a:lnTo>
                  <a:pt x="1813536" y="1031169"/>
                </a:lnTo>
                <a:cubicBezTo>
                  <a:pt x="1813547" y="1031169"/>
                  <a:pt x="1813697" y="1031169"/>
                  <a:pt x="1816196" y="1031169"/>
                </a:cubicBezTo>
                <a:lnTo>
                  <a:pt x="1834817" y="1031169"/>
                </a:lnTo>
                <a:cubicBezTo>
                  <a:pt x="1834817" y="1031195"/>
                  <a:pt x="1834817" y="1032234"/>
                  <a:pt x="1834817" y="1079808"/>
                </a:cubicBezTo>
                <a:cubicBezTo>
                  <a:pt x="1834826" y="1079816"/>
                  <a:pt x="1834941" y="1079876"/>
                  <a:pt x="1836336" y="1080620"/>
                </a:cubicBezTo>
                <a:lnTo>
                  <a:pt x="1846977" y="1086294"/>
                </a:lnTo>
                <a:cubicBezTo>
                  <a:pt x="1846977" y="1086308"/>
                  <a:pt x="1846977" y="1086459"/>
                  <a:pt x="1846977" y="1088321"/>
                </a:cubicBezTo>
                <a:lnTo>
                  <a:pt x="1846977" y="1102508"/>
                </a:lnTo>
                <a:cubicBezTo>
                  <a:pt x="1847007" y="1102508"/>
                  <a:pt x="1848369" y="1102508"/>
                  <a:pt x="1913858" y="1102508"/>
                </a:cubicBezTo>
                <a:cubicBezTo>
                  <a:pt x="1913858" y="1102520"/>
                  <a:pt x="1913858" y="1102644"/>
                  <a:pt x="1913858" y="1104129"/>
                </a:cubicBezTo>
                <a:lnTo>
                  <a:pt x="1913858" y="1115478"/>
                </a:lnTo>
                <a:cubicBezTo>
                  <a:pt x="1913871" y="1115478"/>
                  <a:pt x="1914053" y="1115478"/>
                  <a:pt x="1916897" y="1115478"/>
                </a:cubicBezTo>
                <a:lnTo>
                  <a:pt x="1938177" y="1115478"/>
                </a:lnTo>
                <a:cubicBezTo>
                  <a:pt x="1938177" y="1115451"/>
                  <a:pt x="1938177" y="1114358"/>
                  <a:pt x="1938177" y="1070081"/>
                </a:cubicBezTo>
                <a:cubicBezTo>
                  <a:pt x="1938209" y="1070081"/>
                  <a:pt x="1939604" y="1070081"/>
                  <a:pt x="2005058" y="1070081"/>
                </a:cubicBezTo>
                <a:cubicBezTo>
                  <a:pt x="2005058" y="1070069"/>
                  <a:pt x="2005058" y="1069923"/>
                  <a:pt x="2005058" y="1068054"/>
                </a:cubicBezTo>
                <a:lnTo>
                  <a:pt x="2005058" y="1053867"/>
                </a:lnTo>
                <a:cubicBezTo>
                  <a:pt x="2005067" y="1053867"/>
                  <a:pt x="2005178" y="1053867"/>
                  <a:pt x="2006579" y="1053867"/>
                </a:cubicBezTo>
                <a:lnTo>
                  <a:pt x="2017218" y="1053867"/>
                </a:lnTo>
                <a:cubicBezTo>
                  <a:pt x="2017218" y="1053857"/>
                  <a:pt x="2017218" y="1053687"/>
                  <a:pt x="2017218" y="1051031"/>
                </a:cubicBezTo>
                <a:lnTo>
                  <a:pt x="2017218" y="1031169"/>
                </a:lnTo>
                <a:cubicBezTo>
                  <a:pt x="2017232" y="1031169"/>
                  <a:pt x="2017340" y="1031169"/>
                  <a:pt x="2018358" y="1031169"/>
                </a:cubicBezTo>
                <a:lnTo>
                  <a:pt x="2026338" y="1031169"/>
                </a:lnTo>
                <a:cubicBezTo>
                  <a:pt x="2026338" y="1031159"/>
                  <a:pt x="2026338" y="1031031"/>
                  <a:pt x="2026338" y="1029548"/>
                </a:cubicBezTo>
                <a:lnTo>
                  <a:pt x="2026338" y="1018197"/>
                </a:lnTo>
                <a:cubicBezTo>
                  <a:pt x="2026350" y="1018197"/>
                  <a:pt x="2026536" y="1018197"/>
                  <a:pt x="2029379" y="1018197"/>
                </a:cubicBezTo>
                <a:lnTo>
                  <a:pt x="2050659" y="1018197"/>
                </a:lnTo>
                <a:cubicBezTo>
                  <a:pt x="2050659" y="1018208"/>
                  <a:pt x="2050659" y="1018323"/>
                  <a:pt x="2050659" y="1019819"/>
                </a:cubicBezTo>
                <a:lnTo>
                  <a:pt x="2050659" y="1031169"/>
                </a:lnTo>
                <a:cubicBezTo>
                  <a:pt x="2050676" y="1031169"/>
                  <a:pt x="2051427" y="1031169"/>
                  <a:pt x="2084099" y="1031169"/>
                </a:cubicBezTo>
                <a:cubicBezTo>
                  <a:pt x="2084099" y="1031157"/>
                  <a:pt x="2084099" y="1030986"/>
                  <a:pt x="2084099" y="1028331"/>
                </a:cubicBezTo>
                <a:lnTo>
                  <a:pt x="2084099" y="1008470"/>
                </a:lnTo>
                <a:cubicBezTo>
                  <a:pt x="2084108" y="1008470"/>
                  <a:pt x="2084253" y="1008470"/>
                  <a:pt x="2086760" y="1008470"/>
                </a:cubicBezTo>
                <a:lnTo>
                  <a:pt x="2105379" y="1008470"/>
                </a:lnTo>
                <a:cubicBezTo>
                  <a:pt x="2105379" y="1008488"/>
                  <a:pt x="2105379" y="1009259"/>
                  <a:pt x="2105379" y="1044140"/>
                </a:cubicBezTo>
                <a:cubicBezTo>
                  <a:pt x="2105390" y="1044140"/>
                  <a:pt x="2105510" y="1044140"/>
                  <a:pt x="2106900" y="1044140"/>
                </a:cubicBezTo>
                <a:lnTo>
                  <a:pt x="2117540" y="1044140"/>
                </a:lnTo>
                <a:cubicBezTo>
                  <a:pt x="2117540" y="1044131"/>
                  <a:pt x="2117540" y="1044009"/>
                  <a:pt x="2117540" y="1042518"/>
                </a:cubicBezTo>
                <a:lnTo>
                  <a:pt x="2117540" y="1031169"/>
                </a:lnTo>
                <a:cubicBezTo>
                  <a:pt x="2117553" y="1031169"/>
                  <a:pt x="2117730" y="1031169"/>
                  <a:pt x="2120199" y="1031169"/>
                </a:cubicBezTo>
                <a:lnTo>
                  <a:pt x="2138820" y="1031169"/>
                </a:lnTo>
                <a:cubicBezTo>
                  <a:pt x="2138820" y="1031189"/>
                  <a:pt x="2138820" y="1032027"/>
                  <a:pt x="2138820" y="1070081"/>
                </a:cubicBezTo>
                <a:cubicBezTo>
                  <a:pt x="2138832" y="1070081"/>
                  <a:pt x="2139009" y="1070081"/>
                  <a:pt x="2141861" y="1070081"/>
                </a:cubicBezTo>
                <a:lnTo>
                  <a:pt x="2163140" y="1070081"/>
                </a:lnTo>
                <a:cubicBezTo>
                  <a:pt x="2163140" y="1070097"/>
                  <a:pt x="2163140" y="1070270"/>
                  <a:pt x="2163140" y="1072512"/>
                </a:cubicBezTo>
                <a:lnTo>
                  <a:pt x="2163140" y="1089537"/>
                </a:lnTo>
                <a:cubicBezTo>
                  <a:pt x="2163152" y="1089537"/>
                  <a:pt x="2163258" y="1089537"/>
                  <a:pt x="2164280" y="1089537"/>
                </a:cubicBezTo>
                <a:lnTo>
                  <a:pt x="2172261" y="1089537"/>
                </a:lnTo>
                <a:cubicBezTo>
                  <a:pt x="2172261" y="1089525"/>
                  <a:pt x="2172261" y="1089411"/>
                  <a:pt x="2172261" y="1088321"/>
                </a:cubicBezTo>
                <a:lnTo>
                  <a:pt x="2172261" y="1079808"/>
                </a:lnTo>
                <a:cubicBezTo>
                  <a:pt x="2172287" y="1079808"/>
                  <a:pt x="2173365" y="1079808"/>
                  <a:pt x="2217861" y="1079808"/>
                </a:cubicBezTo>
                <a:cubicBezTo>
                  <a:pt x="2217861" y="1079829"/>
                  <a:pt x="2217861" y="1080674"/>
                  <a:pt x="2217861" y="1115478"/>
                </a:cubicBezTo>
                <a:cubicBezTo>
                  <a:pt x="2217872" y="1115478"/>
                  <a:pt x="2217990" y="1115478"/>
                  <a:pt x="2219381" y="1115478"/>
                </a:cubicBezTo>
                <a:lnTo>
                  <a:pt x="2230022" y="1115478"/>
                </a:lnTo>
                <a:cubicBezTo>
                  <a:pt x="2230022" y="1115489"/>
                  <a:pt x="2230022" y="1115598"/>
                  <a:pt x="2230022" y="1117100"/>
                </a:cubicBezTo>
                <a:lnTo>
                  <a:pt x="2230022" y="1128449"/>
                </a:lnTo>
                <a:cubicBezTo>
                  <a:pt x="2230035" y="1128449"/>
                  <a:pt x="2230145" y="1128449"/>
                  <a:pt x="2231162" y="1128449"/>
                </a:cubicBezTo>
                <a:lnTo>
                  <a:pt x="2239142" y="1128449"/>
                </a:lnTo>
                <a:cubicBezTo>
                  <a:pt x="2239142" y="1128438"/>
                  <a:pt x="2239142" y="1128258"/>
                  <a:pt x="2239142" y="1125206"/>
                </a:cubicBezTo>
                <a:lnTo>
                  <a:pt x="2239142" y="1102508"/>
                </a:lnTo>
                <a:cubicBezTo>
                  <a:pt x="2239152" y="1102508"/>
                  <a:pt x="2239269" y="1102508"/>
                  <a:pt x="2240661" y="1102508"/>
                </a:cubicBezTo>
                <a:lnTo>
                  <a:pt x="2251302" y="1102508"/>
                </a:lnTo>
                <a:cubicBezTo>
                  <a:pt x="2251302" y="1102520"/>
                  <a:pt x="2251302" y="1102644"/>
                  <a:pt x="2251302" y="1104129"/>
                </a:cubicBezTo>
                <a:lnTo>
                  <a:pt x="2251302" y="1115478"/>
                </a:lnTo>
                <a:lnTo>
                  <a:pt x="2259282" y="1112489"/>
                </a:lnTo>
                <a:cubicBezTo>
                  <a:pt x="2260422" y="1111931"/>
                  <a:pt x="2260422" y="1111628"/>
                  <a:pt x="2260422" y="1111019"/>
                </a:cubicBezTo>
                <a:lnTo>
                  <a:pt x="2260422" y="1102508"/>
                </a:lnTo>
                <a:cubicBezTo>
                  <a:pt x="2260448" y="1102508"/>
                  <a:pt x="2261649" y="1102508"/>
                  <a:pt x="2318183" y="1102508"/>
                </a:cubicBezTo>
                <a:cubicBezTo>
                  <a:pt x="2318183" y="1102529"/>
                  <a:pt x="2318183" y="1103349"/>
                  <a:pt x="2318183" y="1138176"/>
                </a:cubicBezTo>
                <a:cubicBezTo>
                  <a:pt x="2318195" y="1138176"/>
                  <a:pt x="2318372" y="1138176"/>
                  <a:pt x="2321222" y="1138176"/>
                </a:cubicBezTo>
                <a:lnTo>
                  <a:pt x="2342502" y="1138176"/>
                </a:lnTo>
                <a:cubicBezTo>
                  <a:pt x="2342502" y="1138188"/>
                  <a:pt x="2342502" y="1138311"/>
                  <a:pt x="2342502" y="1139798"/>
                </a:cubicBezTo>
                <a:lnTo>
                  <a:pt x="2342502" y="1151147"/>
                </a:lnTo>
                <a:cubicBezTo>
                  <a:pt x="2342516" y="1151147"/>
                  <a:pt x="2342700" y="1151147"/>
                  <a:pt x="2345163" y="1151147"/>
                </a:cubicBezTo>
                <a:lnTo>
                  <a:pt x="2363783" y="1151147"/>
                </a:lnTo>
                <a:cubicBezTo>
                  <a:pt x="2363783" y="1151129"/>
                  <a:pt x="2363783" y="1150362"/>
                  <a:pt x="2363783" y="1115478"/>
                </a:cubicBezTo>
                <a:cubicBezTo>
                  <a:pt x="2363793" y="1115478"/>
                  <a:pt x="2363910" y="1115478"/>
                  <a:pt x="2365302" y="1115478"/>
                </a:cubicBezTo>
                <a:lnTo>
                  <a:pt x="2375943" y="1115478"/>
                </a:lnTo>
                <a:cubicBezTo>
                  <a:pt x="2375943" y="1115450"/>
                  <a:pt x="2375943" y="1114293"/>
                  <a:pt x="2375943" y="1066838"/>
                </a:cubicBezTo>
                <a:cubicBezTo>
                  <a:pt x="2375954" y="1066838"/>
                  <a:pt x="2376069" y="1066838"/>
                  <a:pt x="2377463" y="1066838"/>
                </a:cubicBezTo>
                <a:lnTo>
                  <a:pt x="2388104" y="1066838"/>
                </a:lnTo>
                <a:cubicBezTo>
                  <a:pt x="2388104" y="1066829"/>
                  <a:pt x="2388104" y="1066665"/>
                  <a:pt x="2388104" y="1064001"/>
                </a:cubicBezTo>
                <a:lnTo>
                  <a:pt x="2388104" y="1044140"/>
                </a:lnTo>
                <a:cubicBezTo>
                  <a:pt x="2385063" y="1044140"/>
                  <a:pt x="2385063" y="1044140"/>
                  <a:pt x="2386203" y="1041707"/>
                </a:cubicBezTo>
                <a:lnTo>
                  <a:pt x="2394183" y="1024683"/>
                </a:lnTo>
                <a:cubicBezTo>
                  <a:pt x="2394191" y="1024709"/>
                  <a:pt x="2394483" y="1025720"/>
                  <a:pt x="2406344" y="1066838"/>
                </a:cubicBezTo>
                <a:cubicBezTo>
                  <a:pt x="2406356" y="1066838"/>
                  <a:pt x="2406465" y="1066838"/>
                  <a:pt x="2407484" y="1066838"/>
                </a:cubicBezTo>
                <a:lnTo>
                  <a:pt x="2415464" y="1066838"/>
                </a:lnTo>
                <a:cubicBezTo>
                  <a:pt x="2415464" y="1066818"/>
                  <a:pt x="2415464" y="1065050"/>
                  <a:pt x="2415464" y="907947"/>
                </a:cubicBezTo>
                <a:cubicBezTo>
                  <a:pt x="2415479" y="907947"/>
                  <a:pt x="2415650" y="907947"/>
                  <a:pt x="2417744" y="907947"/>
                </a:cubicBezTo>
                <a:lnTo>
                  <a:pt x="2433704" y="907947"/>
                </a:lnTo>
                <a:cubicBezTo>
                  <a:pt x="2433704" y="907914"/>
                  <a:pt x="2433704" y="906399"/>
                  <a:pt x="2433704" y="836609"/>
                </a:cubicBezTo>
                <a:cubicBezTo>
                  <a:pt x="2433729" y="836609"/>
                  <a:pt x="2434667" y="836609"/>
                  <a:pt x="2473224" y="836609"/>
                </a:cubicBezTo>
                <a:cubicBezTo>
                  <a:pt x="2473224" y="836591"/>
                  <a:pt x="2473224" y="835826"/>
                  <a:pt x="2473224" y="804182"/>
                </a:cubicBezTo>
                <a:cubicBezTo>
                  <a:pt x="2473253" y="804182"/>
                  <a:pt x="2474436" y="804182"/>
                  <a:pt x="2524905" y="804182"/>
                </a:cubicBezTo>
                <a:cubicBezTo>
                  <a:pt x="2524905" y="804194"/>
                  <a:pt x="2524905" y="804389"/>
                  <a:pt x="2524905" y="807830"/>
                </a:cubicBezTo>
                <a:lnTo>
                  <a:pt x="2524905" y="833366"/>
                </a:lnTo>
                <a:cubicBezTo>
                  <a:pt x="2524919" y="833366"/>
                  <a:pt x="2525115" y="833366"/>
                  <a:pt x="2528325" y="833366"/>
                </a:cubicBezTo>
                <a:lnTo>
                  <a:pt x="2552265" y="833366"/>
                </a:lnTo>
                <a:cubicBezTo>
                  <a:pt x="2552265" y="833393"/>
                  <a:pt x="2552265" y="834734"/>
                  <a:pt x="2552265" y="904704"/>
                </a:cubicBezTo>
                <a:cubicBezTo>
                  <a:pt x="2552274" y="904704"/>
                  <a:pt x="2552388" y="904704"/>
                  <a:pt x="2553785" y="904704"/>
                </a:cubicBezTo>
                <a:lnTo>
                  <a:pt x="2564426" y="904704"/>
                </a:lnTo>
                <a:lnTo>
                  <a:pt x="2585706" y="911190"/>
                </a:lnTo>
                <a:cubicBezTo>
                  <a:pt x="2585706" y="911205"/>
                  <a:pt x="2585706" y="912180"/>
                  <a:pt x="2585706" y="969558"/>
                </a:cubicBezTo>
                <a:cubicBezTo>
                  <a:pt x="2585715" y="969558"/>
                  <a:pt x="2585828" y="969558"/>
                  <a:pt x="2587226" y="969558"/>
                </a:cubicBezTo>
                <a:lnTo>
                  <a:pt x="2597865" y="969558"/>
                </a:lnTo>
                <a:cubicBezTo>
                  <a:pt x="2597865" y="969573"/>
                  <a:pt x="2597865" y="969732"/>
                  <a:pt x="2597865" y="971990"/>
                </a:cubicBezTo>
                <a:lnTo>
                  <a:pt x="2597865" y="989013"/>
                </a:lnTo>
                <a:cubicBezTo>
                  <a:pt x="2597877" y="989013"/>
                  <a:pt x="2598063" y="989013"/>
                  <a:pt x="2600906" y="989013"/>
                </a:cubicBezTo>
                <a:lnTo>
                  <a:pt x="2622186" y="989013"/>
                </a:lnTo>
                <a:lnTo>
                  <a:pt x="2631306" y="998742"/>
                </a:lnTo>
                <a:cubicBezTo>
                  <a:pt x="2631306" y="998760"/>
                  <a:pt x="2631306" y="999489"/>
                  <a:pt x="2631306" y="1031169"/>
                </a:cubicBezTo>
                <a:cubicBezTo>
                  <a:pt x="2631320" y="1031169"/>
                  <a:pt x="2631516" y="1031169"/>
                  <a:pt x="2634726" y="1031169"/>
                </a:cubicBezTo>
                <a:lnTo>
                  <a:pt x="2658666" y="1031169"/>
                </a:lnTo>
                <a:cubicBezTo>
                  <a:pt x="2658666" y="1031180"/>
                  <a:pt x="2658666" y="1031300"/>
                  <a:pt x="2658666" y="1032789"/>
                </a:cubicBezTo>
                <a:lnTo>
                  <a:pt x="2658666" y="1044140"/>
                </a:lnTo>
                <a:cubicBezTo>
                  <a:pt x="2658680" y="1044140"/>
                  <a:pt x="2658828" y="1044140"/>
                  <a:pt x="2660567" y="1044140"/>
                </a:cubicBezTo>
                <a:lnTo>
                  <a:pt x="2673867" y="1044140"/>
                </a:lnTo>
                <a:cubicBezTo>
                  <a:pt x="2673867" y="1044153"/>
                  <a:pt x="2673867" y="1044347"/>
                  <a:pt x="2673867" y="1047381"/>
                </a:cubicBezTo>
                <a:lnTo>
                  <a:pt x="2673867" y="1070081"/>
                </a:lnTo>
                <a:cubicBezTo>
                  <a:pt x="2679947" y="1070081"/>
                  <a:pt x="2679947" y="1070081"/>
                  <a:pt x="2679947" y="1067243"/>
                </a:cubicBezTo>
                <a:lnTo>
                  <a:pt x="2679947" y="1047381"/>
                </a:lnTo>
                <a:cubicBezTo>
                  <a:pt x="2679956" y="1047381"/>
                  <a:pt x="2680073" y="1047381"/>
                  <a:pt x="2681466" y="1047381"/>
                </a:cubicBezTo>
                <a:lnTo>
                  <a:pt x="2692107" y="1047381"/>
                </a:lnTo>
                <a:cubicBezTo>
                  <a:pt x="2692107" y="1047398"/>
                  <a:pt x="2692107" y="1047576"/>
                  <a:pt x="2692107" y="1049814"/>
                </a:cubicBezTo>
                <a:lnTo>
                  <a:pt x="2692107" y="1066838"/>
                </a:lnTo>
                <a:cubicBezTo>
                  <a:pt x="2692121" y="1066838"/>
                  <a:pt x="2692230" y="1066838"/>
                  <a:pt x="2693247" y="1066838"/>
                </a:cubicBezTo>
                <a:lnTo>
                  <a:pt x="2701227" y="1066838"/>
                </a:lnTo>
                <a:cubicBezTo>
                  <a:pt x="2701227" y="1060353"/>
                  <a:pt x="2701227" y="1060353"/>
                  <a:pt x="2774187" y="1060353"/>
                </a:cubicBezTo>
                <a:cubicBezTo>
                  <a:pt x="2774187" y="1060367"/>
                  <a:pt x="2774187" y="1060518"/>
                  <a:pt x="2774187" y="1062380"/>
                </a:cubicBezTo>
                <a:lnTo>
                  <a:pt x="2774187" y="1076565"/>
                </a:lnTo>
                <a:cubicBezTo>
                  <a:pt x="2774199" y="1076565"/>
                  <a:pt x="2774312" y="1076565"/>
                  <a:pt x="2775327" y="1076565"/>
                </a:cubicBezTo>
                <a:lnTo>
                  <a:pt x="2783309" y="1076565"/>
                </a:lnTo>
                <a:cubicBezTo>
                  <a:pt x="2783309" y="1076579"/>
                  <a:pt x="2783309" y="1076762"/>
                  <a:pt x="2783309" y="1079808"/>
                </a:cubicBezTo>
                <a:lnTo>
                  <a:pt x="2783309" y="1102508"/>
                </a:lnTo>
                <a:cubicBezTo>
                  <a:pt x="2783321" y="1102502"/>
                  <a:pt x="2783495" y="1102385"/>
                  <a:pt x="2786348" y="1100481"/>
                </a:cubicBezTo>
                <a:lnTo>
                  <a:pt x="2807628" y="1086294"/>
                </a:lnTo>
                <a:cubicBezTo>
                  <a:pt x="2807631" y="1086266"/>
                  <a:pt x="2807828" y="1084953"/>
                  <a:pt x="2816748" y="1024683"/>
                </a:cubicBezTo>
                <a:cubicBezTo>
                  <a:pt x="2816762" y="1024680"/>
                  <a:pt x="2816865" y="1024641"/>
                  <a:pt x="2817888" y="1024278"/>
                </a:cubicBezTo>
                <a:lnTo>
                  <a:pt x="2825868" y="1021440"/>
                </a:lnTo>
                <a:cubicBezTo>
                  <a:pt x="2825868" y="1021416"/>
                  <a:pt x="2825918" y="1019825"/>
                  <a:pt x="2828909" y="917675"/>
                </a:cubicBezTo>
                <a:cubicBezTo>
                  <a:pt x="2828909" y="917702"/>
                  <a:pt x="2828958" y="919338"/>
                  <a:pt x="2831949" y="1021440"/>
                </a:cubicBezTo>
                <a:cubicBezTo>
                  <a:pt x="2831963" y="1021445"/>
                  <a:pt x="2832069" y="1021482"/>
                  <a:pt x="2833089" y="1021845"/>
                </a:cubicBezTo>
                <a:lnTo>
                  <a:pt x="2841069" y="1024683"/>
                </a:lnTo>
                <a:cubicBezTo>
                  <a:pt x="2841069" y="1024653"/>
                  <a:pt x="2841069" y="1022654"/>
                  <a:pt x="2841069" y="894977"/>
                </a:cubicBezTo>
                <a:cubicBezTo>
                  <a:pt x="2847149" y="894977"/>
                  <a:pt x="2847149" y="894977"/>
                  <a:pt x="2847149" y="846336"/>
                </a:cubicBezTo>
                <a:cubicBezTo>
                  <a:pt x="2847167" y="846336"/>
                  <a:pt x="2848196" y="846336"/>
                  <a:pt x="2904909" y="846336"/>
                </a:cubicBezTo>
                <a:cubicBezTo>
                  <a:pt x="2904909" y="846362"/>
                  <a:pt x="2904909" y="847439"/>
                  <a:pt x="2904909" y="894977"/>
                </a:cubicBezTo>
                <a:cubicBezTo>
                  <a:pt x="2904923" y="894977"/>
                  <a:pt x="2905031" y="894977"/>
                  <a:pt x="2906049" y="894977"/>
                </a:cubicBezTo>
                <a:lnTo>
                  <a:pt x="2914029" y="894977"/>
                </a:lnTo>
                <a:cubicBezTo>
                  <a:pt x="2914029" y="894945"/>
                  <a:pt x="2914029" y="892986"/>
                  <a:pt x="2914029" y="771755"/>
                </a:cubicBezTo>
                <a:cubicBezTo>
                  <a:pt x="2914038" y="771755"/>
                  <a:pt x="2914187" y="771755"/>
                  <a:pt x="2916690" y="771755"/>
                </a:cubicBezTo>
                <a:lnTo>
                  <a:pt x="2935310" y="771755"/>
                </a:lnTo>
                <a:cubicBezTo>
                  <a:pt x="2935310" y="771744"/>
                  <a:pt x="2935310" y="771578"/>
                  <a:pt x="2935310" y="768918"/>
                </a:cubicBezTo>
                <a:lnTo>
                  <a:pt x="2935310" y="749057"/>
                </a:lnTo>
                <a:cubicBezTo>
                  <a:pt x="2935326" y="749057"/>
                  <a:pt x="2936073" y="749057"/>
                  <a:pt x="2968751" y="749057"/>
                </a:cubicBezTo>
                <a:cubicBezTo>
                  <a:pt x="2968751" y="749046"/>
                  <a:pt x="2968751" y="748925"/>
                  <a:pt x="2968751" y="747435"/>
                </a:cubicBezTo>
                <a:lnTo>
                  <a:pt x="2968751" y="736086"/>
                </a:lnTo>
                <a:cubicBezTo>
                  <a:pt x="2968761" y="736086"/>
                  <a:pt x="2968926" y="736086"/>
                  <a:pt x="2971410" y="736086"/>
                </a:cubicBezTo>
                <a:lnTo>
                  <a:pt x="2990031" y="736086"/>
                </a:lnTo>
                <a:cubicBezTo>
                  <a:pt x="2990031" y="736098"/>
                  <a:pt x="2990031" y="736217"/>
                  <a:pt x="2990031" y="737708"/>
                </a:cubicBezTo>
                <a:lnTo>
                  <a:pt x="2990031" y="749057"/>
                </a:lnTo>
                <a:cubicBezTo>
                  <a:pt x="2990045" y="749057"/>
                  <a:pt x="2990154" y="749057"/>
                  <a:pt x="2991171" y="749057"/>
                </a:cubicBezTo>
                <a:lnTo>
                  <a:pt x="2999151" y="749057"/>
                </a:lnTo>
                <a:lnTo>
                  <a:pt x="3014351" y="742571"/>
                </a:lnTo>
                <a:lnTo>
                  <a:pt x="3020430" y="747435"/>
                </a:lnTo>
                <a:lnTo>
                  <a:pt x="3020430" y="736086"/>
                </a:lnTo>
                <a:cubicBezTo>
                  <a:pt x="3020444" y="736086"/>
                  <a:pt x="3020649" y="736086"/>
                  <a:pt x="3023850" y="736086"/>
                </a:cubicBezTo>
                <a:lnTo>
                  <a:pt x="3047792" y="736086"/>
                </a:lnTo>
                <a:cubicBezTo>
                  <a:pt x="3047792" y="736098"/>
                  <a:pt x="3047792" y="736217"/>
                  <a:pt x="3047792" y="737708"/>
                </a:cubicBezTo>
                <a:lnTo>
                  <a:pt x="3047792" y="749057"/>
                </a:lnTo>
                <a:cubicBezTo>
                  <a:pt x="3047820" y="749057"/>
                  <a:pt x="3048924" y="749057"/>
                  <a:pt x="3093392" y="749057"/>
                </a:cubicBezTo>
                <a:cubicBezTo>
                  <a:pt x="3093392" y="749072"/>
                  <a:pt x="3093392" y="749235"/>
                  <a:pt x="3093392" y="751488"/>
                </a:cubicBezTo>
                <a:lnTo>
                  <a:pt x="3093392" y="768513"/>
                </a:lnTo>
                <a:cubicBezTo>
                  <a:pt x="3093417" y="768513"/>
                  <a:pt x="3094377" y="768513"/>
                  <a:pt x="3132912" y="768513"/>
                </a:cubicBezTo>
                <a:cubicBezTo>
                  <a:pt x="3132912" y="768537"/>
                  <a:pt x="3132912" y="769557"/>
                  <a:pt x="3132912" y="813909"/>
                </a:cubicBezTo>
                <a:cubicBezTo>
                  <a:pt x="3132926" y="813909"/>
                  <a:pt x="3133035" y="813909"/>
                  <a:pt x="3134052" y="813909"/>
                </a:cubicBezTo>
                <a:lnTo>
                  <a:pt x="3142032" y="813909"/>
                </a:lnTo>
                <a:cubicBezTo>
                  <a:pt x="3142032" y="813920"/>
                  <a:pt x="3142032" y="814049"/>
                  <a:pt x="3142032" y="815531"/>
                </a:cubicBezTo>
                <a:lnTo>
                  <a:pt x="3142032" y="826881"/>
                </a:lnTo>
                <a:cubicBezTo>
                  <a:pt x="3148113" y="826881"/>
                  <a:pt x="3148113" y="826881"/>
                  <a:pt x="3148113" y="872277"/>
                </a:cubicBezTo>
                <a:cubicBezTo>
                  <a:pt x="3148127" y="872277"/>
                  <a:pt x="3148238" y="872277"/>
                  <a:pt x="3149253" y="872277"/>
                </a:cubicBezTo>
                <a:lnTo>
                  <a:pt x="3157233" y="872277"/>
                </a:lnTo>
                <a:cubicBezTo>
                  <a:pt x="3157233" y="872291"/>
                  <a:pt x="3157233" y="872391"/>
                  <a:pt x="3157233" y="873494"/>
                </a:cubicBezTo>
                <a:lnTo>
                  <a:pt x="3157233" y="882006"/>
                </a:lnTo>
                <a:cubicBezTo>
                  <a:pt x="3157242" y="882006"/>
                  <a:pt x="3157359" y="882006"/>
                  <a:pt x="3158753" y="882006"/>
                </a:cubicBezTo>
                <a:lnTo>
                  <a:pt x="3169392" y="882006"/>
                </a:lnTo>
                <a:cubicBezTo>
                  <a:pt x="3169392" y="882032"/>
                  <a:pt x="3169392" y="883101"/>
                  <a:pt x="3169392" y="927404"/>
                </a:cubicBezTo>
                <a:cubicBezTo>
                  <a:pt x="3169404" y="927404"/>
                  <a:pt x="3169584" y="927404"/>
                  <a:pt x="3172433" y="927404"/>
                </a:cubicBezTo>
                <a:lnTo>
                  <a:pt x="3193713" y="927404"/>
                </a:lnTo>
                <a:cubicBezTo>
                  <a:pt x="3193713" y="927428"/>
                  <a:pt x="3193713" y="928298"/>
                  <a:pt x="3193713" y="963072"/>
                </a:cubicBezTo>
                <a:cubicBezTo>
                  <a:pt x="3196754" y="963072"/>
                  <a:pt x="3196754" y="963072"/>
                  <a:pt x="3196754" y="965504"/>
                </a:cubicBezTo>
                <a:lnTo>
                  <a:pt x="3196754" y="982529"/>
                </a:lnTo>
                <a:cubicBezTo>
                  <a:pt x="3196767" y="982529"/>
                  <a:pt x="3196872" y="982529"/>
                  <a:pt x="3197894" y="982529"/>
                </a:cubicBezTo>
                <a:lnTo>
                  <a:pt x="3205874" y="982529"/>
                </a:lnTo>
                <a:cubicBezTo>
                  <a:pt x="3205874" y="982550"/>
                  <a:pt x="3205874" y="983394"/>
                  <a:pt x="3205874" y="1018197"/>
                </a:cubicBezTo>
                <a:cubicBezTo>
                  <a:pt x="3205886" y="1018197"/>
                  <a:pt x="3206034" y="1018197"/>
                  <a:pt x="3207773" y="1018197"/>
                </a:cubicBezTo>
                <a:lnTo>
                  <a:pt x="3221073" y="1018197"/>
                </a:lnTo>
                <a:cubicBezTo>
                  <a:pt x="3224114" y="1021440"/>
                  <a:pt x="3224114" y="1021440"/>
                  <a:pt x="3224114" y="1024278"/>
                </a:cubicBezTo>
                <a:lnTo>
                  <a:pt x="3224114" y="1044140"/>
                </a:lnTo>
                <a:cubicBezTo>
                  <a:pt x="3224121" y="1044129"/>
                  <a:pt x="3224252" y="1043969"/>
                  <a:pt x="3226394" y="1041302"/>
                </a:cubicBezTo>
                <a:lnTo>
                  <a:pt x="3242354" y="1021440"/>
                </a:lnTo>
                <a:cubicBezTo>
                  <a:pt x="3242376" y="1021440"/>
                  <a:pt x="3243335" y="1021440"/>
                  <a:pt x="3284915" y="1021440"/>
                </a:cubicBezTo>
                <a:cubicBezTo>
                  <a:pt x="3284915" y="1021478"/>
                  <a:pt x="3284915" y="1023579"/>
                  <a:pt x="3284915" y="1151147"/>
                </a:cubicBezTo>
                <a:cubicBezTo>
                  <a:pt x="3284927" y="1151147"/>
                  <a:pt x="3285041" y="1151147"/>
                  <a:pt x="3286055" y="1151147"/>
                </a:cubicBezTo>
                <a:lnTo>
                  <a:pt x="3294035" y="1151147"/>
                </a:lnTo>
                <a:cubicBezTo>
                  <a:pt x="3294041" y="1151135"/>
                  <a:pt x="3294129" y="1150985"/>
                  <a:pt x="3295175" y="1149120"/>
                </a:cubicBezTo>
                <a:lnTo>
                  <a:pt x="3303155" y="1134933"/>
                </a:lnTo>
                <a:cubicBezTo>
                  <a:pt x="3303155" y="1134944"/>
                  <a:pt x="3303155" y="1135092"/>
                  <a:pt x="3303155" y="1137771"/>
                </a:cubicBezTo>
                <a:lnTo>
                  <a:pt x="3303155" y="1157633"/>
                </a:lnTo>
                <a:cubicBezTo>
                  <a:pt x="3309234" y="1157633"/>
                  <a:pt x="3309234" y="1157633"/>
                  <a:pt x="3309234" y="1089537"/>
                </a:cubicBezTo>
                <a:cubicBezTo>
                  <a:pt x="3309248" y="1089537"/>
                  <a:pt x="3309353" y="1089537"/>
                  <a:pt x="3310374" y="1089537"/>
                </a:cubicBezTo>
                <a:lnTo>
                  <a:pt x="3318354" y="1089537"/>
                </a:lnTo>
                <a:cubicBezTo>
                  <a:pt x="3318354" y="1089515"/>
                  <a:pt x="3318354" y="1088015"/>
                  <a:pt x="3318354" y="992256"/>
                </a:cubicBezTo>
                <a:cubicBezTo>
                  <a:pt x="3318365" y="992256"/>
                  <a:pt x="3318486" y="992256"/>
                  <a:pt x="3319875" y="992256"/>
                </a:cubicBezTo>
                <a:lnTo>
                  <a:pt x="3330515" y="992256"/>
                </a:lnTo>
                <a:cubicBezTo>
                  <a:pt x="3330524" y="992225"/>
                  <a:pt x="3330920" y="990815"/>
                  <a:pt x="3348755" y="927404"/>
                </a:cubicBezTo>
                <a:cubicBezTo>
                  <a:pt x="3348768" y="927404"/>
                  <a:pt x="3348914" y="927404"/>
                  <a:pt x="3350655" y="927404"/>
                </a:cubicBezTo>
                <a:lnTo>
                  <a:pt x="3363956" y="927404"/>
                </a:lnTo>
                <a:cubicBezTo>
                  <a:pt x="3363963" y="927438"/>
                  <a:pt x="3364302" y="928887"/>
                  <a:pt x="3379155" y="992256"/>
                </a:cubicBezTo>
                <a:cubicBezTo>
                  <a:pt x="3379164" y="992256"/>
                  <a:pt x="3379275" y="992256"/>
                  <a:pt x="3380675" y="992256"/>
                </a:cubicBezTo>
                <a:lnTo>
                  <a:pt x="3391316" y="992256"/>
                </a:lnTo>
                <a:cubicBezTo>
                  <a:pt x="3391316" y="992273"/>
                  <a:pt x="3391316" y="993273"/>
                  <a:pt x="3391316" y="1050624"/>
                </a:cubicBezTo>
                <a:cubicBezTo>
                  <a:pt x="3391326" y="1050624"/>
                  <a:pt x="3391475" y="1050624"/>
                  <a:pt x="3393975" y="1050624"/>
                </a:cubicBezTo>
                <a:lnTo>
                  <a:pt x="3412596" y="1050624"/>
                </a:lnTo>
                <a:cubicBezTo>
                  <a:pt x="3412596" y="1050636"/>
                  <a:pt x="3412596" y="1050819"/>
                  <a:pt x="3412596" y="1053867"/>
                </a:cubicBezTo>
                <a:lnTo>
                  <a:pt x="3412596" y="1076565"/>
                </a:lnTo>
                <a:cubicBezTo>
                  <a:pt x="3418676" y="1076565"/>
                  <a:pt x="3418676" y="1076565"/>
                  <a:pt x="3418676" y="1073324"/>
                </a:cubicBezTo>
                <a:lnTo>
                  <a:pt x="3418676" y="1050624"/>
                </a:lnTo>
                <a:cubicBezTo>
                  <a:pt x="3418691" y="1050624"/>
                  <a:pt x="3418859" y="1050624"/>
                  <a:pt x="3420956" y="1050624"/>
                </a:cubicBezTo>
                <a:lnTo>
                  <a:pt x="3436916" y="1050624"/>
                </a:lnTo>
                <a:cubicBezTo>
                  <a:pt x="3436916" y="1050639"/>
                  <a:pt x="3436916" y="1050815"/>
                  <a:pt x="3436916" y="1053056"/>
                </a:cubicBezTo>
                <a:lnTo>
                  <a:pt x="3436916" y="1070081"/>
                </a:lnTo>
                <a:cubicBezTo>
                  <a:pt x="3436940" y="1070081"/>
                  <a:pt x="3438003" y="1070081"/>
                  <a:pt x="3482517" y="1070081"/>
                </a:cubicBezTo>
                <a:cubicBezTo>
                  <a:pt x="3482517" y="1070055"/>
                  <a:pt x="3482517" y="1068899"/>
                  <a:pt x="3482517" y="1014956"/>
                </a:cubicBezTo>
                <a:cubicBezTo>
                  <a:pt x="3482529" y="1014956"/>
                  <a:pt x="3482669" y="1014956"/>
                  <a:pt x="3484416" y="1014956"/>
                </a:cubicBezTo>
                <a:lnTo>
                  <a:pt x="3497717" y="1014956"/>
                </a:lnTo>
                <a:cubicBezTo>
                  <a:pt x="3497717" y="1014972"/>
                  <a:pt x="3497717" y="1015713"/>
                  <a:pt x="3497717" y="1047381"/>
                </a:cubicBezTo>
                <a:cubicBezTo>
                  <a:pt x="3500757" y="1047381"/>
                  <a:pt x="3500757" y="1047381"/>
                  <a:pt x="3500757" y="998742"/>
                </a:cubicBezTo>
                <a:cubicBezTo>
                  <a:pt x="3500778" y="998742"/>
                  <a:pt x="3501590" y="998742"/>
                  <a:pt x="3534197" y="998742"/>
                </a:cubicBezTo>
                <a:cubicBezTo>
                  <a:pt x="3534197" y="998727"/>
                  <a:pt x="3534197" y="998547"/>
                  <a:pt x="3534197" y="996309"/>
                </a:cubicBezTo>
                <a:lnTo>
                  <a:pt x="3534197" y="979286"/>
                </a:lnTo>
                <a:cubicBezTo>
                  <a:pt x="3534209" y="979286"/>
                  <a:pt x="3534321" y="979286"/>
                  <a:pt x="3535337" y="979286"/>
                </a:cubicBezTo>
                <a:lnTo>
                  <a:pt x="3543317" y="979286"/>
                </a:lnTo>
                <a:cubicBezTo>
                  <a:pt x="3543317" y="979277"/>
                  <a:pt x="3543317" y="979107"/>
                  <a:pt x="3543317" y="976449"/>
                </a:cubicBezTo>
                <a:lnTo>
                  <a:pt x="3543317" y="956588"/>
                </a:lnTo>
                <a:lnTo>
                  <a:pt x="3549398" y="966315"/>
                </a:lnTo>
                <a:cubicBezTo>
                  <a:pt x="3549410" y="966315"/>
                  <a:pt x="3549603" y="966315"/>
                  <a:pt x="3552818" y="966315"/>
                </a:cubicBezTo>
                <a:lnTo>
                  <a:pt x="3576758" y="966315"/>
                </a:lnTo>
                <a:cubicBezTo>
                  <a:pt x="3576758" y="966303"/>
                  <a:pt x="3576758" y="966201"/>
                  <a:pt x="3576758" y="965099"/>
                </a:cubicBezTo>
                <a:lnTo>
                  <a:pt x="3576758" y="956588"/>
                </a:lnTo>
                <a:cubicBezTo>
                  <a:pt x="3576771" y="956588"/>
                  <a:pt x="3576882" y="956588"/>
                  <a:pt x="3577898" y="956588"/>
                </a:cubicBezTo>
                <a:lnTo>
                  <a:pt x="3585878" y="956588"/>
                </a:lnTo>
                <a:cubicBezTo>
                  <a:pt x="3585878" y="956601"/>
                  <a:pt x="3585878" y="956751"/>
                  <a:pt x="3585878" y="958614"/>
                </a:cubicBezTo>
                <a:lnTo>
                  <a:pt x="3585878" y="972801"/>
                </a:lnTo>
                <a:cubicBezTo>
                  <a:pt x="3585900" y="972801"/>
                  <a:pt x="3587000" y="972801"/>
                  <a:pt x="3643638" y="972801"/>
                </a:cubicBezTo>
                <a:cubicBezTo>
                  <a:pt x="3643638" y="972828"/>
                  <a:pt x="3643638" y="975093"/>
                  <a:pt x="3643638" y="1180331"/>
                </a:cubicBezTo>
                <a:cubicBezTo>
                  <a:pt x="3643653" y="1180331"/>
                  <a:pt x="3643826" y="1180331"/>
                  <a:pt x="3645918" y="1180331"/>
                </a:cubicBezTo>
                <a:lnTo>
                  <a:pt x="3661878" y="1180331"/>
                </a:lnTo>
                <a:cubicBezTo>
                  <a:pt x="3661878" y="1173846"/>
                  <a:pt x="3661878" y="1167360"/>
                  <a:pt x="3661878" y="1160876"/>
                </a:cubicBezTo>
                <a:cubicBezTo>
                  <a:pt x="3664919" y="1160876"/>
                  <a:pt x="3664919" y="1160876"/>
                  <a:pt x="3667959" y="1160876"/>
                </a:cubicBezTo>
                <a:cubicBezTo>
                  <a:pt x="3667959" y="1167360"/>
                  <a:pt x="3667959" y="1173846"/>
                  <a:pt x="3667959" y="1180331"/>
                </a:cubicBezTo>
                <a:cubicBezTo>
                  <a:pt x="3683159" y="1180331"/>
                  <a:pt x="3698360" y="1180331"/>
                  <a:pt x="3713559" y="1180331"/>
                </a:cubicBezTo>
                <a:cubicBezTo>
                  <a:pt x="3713559" y="1164117"/>
                  <a:pt x="3713559" y="1151147"/>
                  <a:pt x="3713559" y="1134933"/>
                </a:cubicBezTo>
                <a:cubicBezTo>
                  <a:pt x="3719640" y="1134933"/>
                  <a:pt x="3725720" y="1134933"/>
                  <a:pt x="3731799" y="1134933"/>
                </a:cubicBezTo>
                <a:lnTo>
                  <a:pt x="3750039" y="1131692"/>
                </a:lnTo>
                <a:cubicBezTo>
                  <a:pt x="3753080" y="1131692"/>
                  <a:pt x="3753080" y="1134933"/>
                  <a:pt x="3756120" y="1134933"/>
                </a:cubicBezTo>
                <a:lnTo>
                  <a:pt x="3771320" y="1134933"/>
                </a:lnTo>
                <a:cubicBezTo>
                  <a:pt x="3771320" y="1151147"/>
                  <a:pt x="3771320" y="1167360"/>
                  <a:pt x="3771320" y="1180331"/>
                </a:cubicBezTo>
                <a:cubicBezTo>
                  <a:pt x="3774360" y="1180331"/>
                  <a:pt x="3777401" y="1180331"/>
                  <a:pt x="3783480" y="1180331"/>
                </a:cubicBezTo>
                <a:cubicBezTo>
                  <a:pt x="3783480" y="1190060"/>
                  <a:pt x="3783480" y="1199787"/>
                  <a:pt x="3783480" y="1206273"/>
                </a:cubicBezTo>
                <a:lnTo>
                  <a:pt x="3797484" y="1207631"/>
                </a:lnTo>
                <a:lnTo>
                  <a:pt x="3816921" y="1207631"/>
                </a:lnTo>
                <a:cubicBezTo>
                  <a:pt x="3816921" y="1198917"/>
                  <a:pt x="3816921" y="1192659"/>
                  <a:pt x="3816921" y="1183574"/>
                </a:cubicBezTo>
                <a:lnTo>
                  <a:pt x="3918855" y="1183574"/>
                </a:lnTo>
                <a:lnTo>
                  <a:pt x="3918855" y="1055694"/>
                </a:lnTo>
                <a:lnTo>
                  <a:pt x="4026867" y="1055694"/>
                </a:lnTo>
                <a:lnTo>
                  <a:pt x="4026867" y="1173846"/>
                </a:lnTo>
                <a:cubicBezTo>
                  <a:pt x="4027820" y="1173846"/>
                  <a:pt x="4028772" y="1173846"/>
                  <a:pt x="4029723" y="1173846"/>
                </a:cubicBezTo>
                <a:lnTo>
                  <a:pt x="4031586" y="1207631"/>
                </a:lnTo>
                <a:lnTo>
                  <a:pt x="4046100" y="1207631"/>
                </a:lnTo>
                <a:cubicBezTo>
                  <a:pt x="4046904" y="1196810"/>
                  <a:pt x="4047963" y="1185329"/>
                  <a:pt x="4047963" y="1173846"/>
                </a:cubicBezTo>
                <a:cubicBezTo>
                  <a:pt x="4051004" y="1173846"/>
                  <a:pt x="4054044" y="1173846"/>
                  <a:pt x="4057083" y="1173846"/>
                </a:cubicBezTo>
                <a:lnTo>
                  <a:pt x="4058946" y="1207631"/>
                </a:lnTo>
                <a:lnTo>
                  <a:pt x="4134879" y="1207631"/>
                </a:lnTo>
                <a:lnTo>
                  <a:pt x="4134879" y="963089"/>
                </a:lnTo>
                <a:lnTo>
                  <a:pt x="4430870" y="963089"/>
                </a:lnTo>
                <a:lnTo>
                  <a:pt x="4430870" y="1207631"/>
                </a:lnTo>
                <a:lnTo>
                  <a:pt x="4458915" y="1207631"/>
                </a:lnTo>
                <a:lnTo>
                  <a:pt x="4458915" y="1083591"/>
                </a:lnTo>
                <a:lnTo>
                  <a:pt x="4601595" y="1083591"/>
                </a:lnTo>
                <a:cubicBezTo>
                  <a:pt x="4607707" y="924560"/>
                  <a:pt x="4612775" y="766349"/>
                  <a:pt x="4619491" y="606380"/>
                </a:cubicBezTo>
                <a:cubicBezTo>
                  <a:pt x="4604291" y="606380"/>
                  <a:pt x="4567811" y="586923"/>
                  <a:pt x="4601251" y="573953"/>
                </a:cubicBezTo>
                <a:cubicBezTo>
                  <a:pt x="4598209" y="570710"/>
                  <a:pt x="4595171" y="567467"/>
                  <a:pt x="4592131" y="567467"/>
                </a:cubicBezTo>
                <a:cubicBezTo>
                  <a:pt x="4592131" y="548012"/>
                  <a:pt x="4589089" y="544769"/>
                  <a:pt x="4604291" y="531798"/>
                </a:cubicBezTo>
                <a:cubicBezTo>
                  <a:pt x="4604291" y="525312"/>
                  <a:pt x="4604291" y="515585"/>
                  <a:pt x="4604291" y="505857"/>
                </a:cubicBezTo>
                <a:cubicBezTo>
                  <a:pt x="4610371" y="505857"/>
                  <a:pt x="4616451" y="505857"/>
                  <a:pt x="4625571" y="505857"/>
                </a:cubicBezTo>
                <a:cubicBezTo>
                  <a:pt x="4625571" y="492885"/>
                  <a:pt x="4625571" y="483158"/>
                  <a:pt x="4625571" y="473430"/>
                </a:cubicBezTo>
                <a:cubicBezTo>
                  <a:pt x="4625571" y="470187"/>
                  <a:pt x="4628611" y="470187"/>
                  <a:pt x="4628611" y="466944"/>
                </a:cubicBezTo>
                <a:cubicBezTo>
                  <a:pt x="4628611" y="428033"/>
                  <a:pt x="4628611" y="389121"/>
                  <a:pt x="4628611" y="350208"/>
                </a:cubicBezTo>
                <a:cubicBezTo>
                  <a:pt x="4628611" y="346965"/>
                  <a:pt x="4625571" y="343724"/>
                  <a:pt x="4625571" y="340481"/>
                </a:cubicBezTo>
                <a:cubicBezTo>
                  <a:pt x="4628611" y="337238"/>
                  <a:pt x="4631651" y="333995"/>
                  <a:pt x="4634691" y="330752"/>
                </a:cubicBezTo>
                <a:cubicBezTo>
                  <a:pt x="4634691" y="301568"/>
                  <a:pt x="4634691" y="272384"/>
                  <a:pt x="4634691" y="243200"/>
                </a:cubicBezTo>
                <a:cubicBezTo>
                  <a:pt x="4634691" y="239958"/>
                  <a:pt x="4634691" y="239958"/>
                  <a:pt x="4637731" y="236715"/>
                </a:cubicBezTo>
                <a:cubicBezTo>
                  <a:pt x="4637731" y="210774"/>
                  <a:pt x="4637731" y="181590"/>
                  <a:pt x="4637731" y="152406"/>
                </a:cubicBezTo>
                <a:cubicBezTo>
                  <a:pt x="4640771" y="139436"/>
                  <a:pt x="4640771" y="132950"/>
                  <a:pt x="4640771" y="123222"/>
                </a:cubicBezTo>
                <a:cubicBezTo>
                  <a:pt x="4646851" y="132950"/>
                  <a:pt x="4646851" y="139436"/>
                  <a:pt x="4646851" y="149163"/>
                </a:cubicBezTo>
                <a:cubicBezTo>
                  <a:pt x="4649891" y="181590"/>
                  <a:pt x="4649891" y="210774"/>
                  <a:pt x="4649891" y="236715"/>
                </a:cubicBezTo>
                <a:cubicBezTo>
                  <a:pt x="4652931" y="272384"/>
                  <a:pt x="4652931" y="301568"/>
                  <a:pt x="4652931" y="330752"/>
                </a:cubicBezTo>
                <a:cubicBezTo>
                  <a:pt x="4655971" y="333995"/>
                  <a:pt x="4659011" y="337238"/>
                  <a:pt x="4662051" y="340481"/>
                </a:cubicBezTo>
                <a:cubicBezTo>
                  <a:pt x="4662051" y="343724"/>
                  <a:pt x="4659011" y="346965"/>
                  <a:pt x="4659011" y="350208"/>
                </a:cubicBezTo>
                <a:cubicBezTo>
                  <a:pt x="4659011" y="389121"/>
                  <a:pt x="4659011" y="428033"/>
                  <a:pt x="4659011" y="466944"/>
                </a:cubicBezTo>
                <a:cubicBezTo>
                  <a:pt x="4659011" y="470187"/>
                  <a:pt x="4662051" y="470187"/>
                  <a:pt x="4662051" y="473430"/>
                </a:cubicBezTo>
                <a:cubicBezTo>
                  <a:pt x="4662051" y="483158"/>
                  <a:pt x="4662051" y="492885"/>
                  <a:pt x="4662051" y="505857"/>
                </a:cubicBezTo>
                <a:cubicBezTo>
                  <a:pt x="4668131" y="505857"/>
                  <a:pt x="4677251" y="505857"/>
                  <a:pt x="4683331" y="505857"/>
                </a:cubicBezTo>
                <a:cubicBezTo>
                  <a:pt x="4683331" y="515585"/>
                  <a:pt x="4683331" y="525312"/>
                  <a:pt x="4683331" y="531798"/>
                </a:cubicBezTo>
                <a:cubicBezTo>
                  <a:pt x="4695493" y="544769"/>
                  <a:pt x="4695493" y="544769"/>
                  <a:pt x="4695493" y="567467"/>
                </a:cubicBezTo>
                <a:cubicBezTo>
                  <a:pt x="4692451" y="567467"/>
                  <a:pt x="4689411" y="570710"/>
                  <a:pt x="4686373" y="573953"/>
                </a:cubicBezTo>
                <a:cubicBezTo>
                  <a:pt x="4716771" y="590166"/>
                  <a:pt x="4680291" y="603137"/>
                  <a:pt x="4668131" y="606380"/>
                </a:cubicBezTo>
                <a:cubicBezTo>
                  <a:pt x="4671171" y="732843"/>
                  <a:pt x="4677251" y="859307"/>
                  <a:pt x="4680291" y="985772"/>
                </a:cubicBezTo>
                <a:cubicBezTo>
                  <a:pt x="4713733" y="985772"/>
                  <a:pt x="4747171" y="985772"/>
                  <a:pt x="4777573" y="985772"/>
                </a:cubicBezTo>
                <a:cubicBezTo>
                  <a:pt x="4777573" y="1024683"/>
                  <a:pt x="4777573" y="1063595"/>
                  <a:pt x="4777573" y="1099265"/>
                </a:cubicBezTo>
                <a:cubicBezTo>
                  <a:pt x="4783653" y="1099265"/>
                  <a:pt x="4786693" y="1099265"/>
                  <a:pt x="4789733" y="1099265"/>
                </a:cubicBezTo>
                <a:cubicBezTo>
                  <a:pt x="4789733" y="1096022"/>
                  <a:pt x="4792773" y="1092779"/>
                  <a:pt x="4792773" y="1089537"/>
                </a:cubicBezTo>
                <a:cubicBezTo>
                  <a:pt x="4795813" y="1089537"/>
                  <a:pt x="4798853" y="1089537"/>
                  <a:pt x="4801893" y="1089537"/>
                </a:cubicBezTo>
                <a:cubicBezTo>
                  <a:pt x="4801893" y="1092779"/>
                  <a:pt x="4801893" y="1096022"/>
                  <a:pt x="4804935" y="1102508"/>
                </a:cubicBezTo>
                <a:cubicBezTo>
                  <a:pt x="4811013" y="1102508"/>
                  <a:pt x="4817093" y="1102508"/>
                  <a:pt x="4823175" y="1102508"/>
                </a:cubicBezTo>
                <a:cubicBezTo>
                  <a:pt x="4823175" y="1099265"/>
                  <a:pt x="4823175" y="1096022"/>
                  <a:pt x="4823175" y="1092779"/>
                </a:cubicBezTo>
                <a:cubicBezTo>
                  <a:pt x="4835333" y="1092779"/>
                  <a:pt x="4844453" y="1092779"/>
                  <a:pt x="4856613" y="1092779"/>
                </a:cubicBezTo>
                <a:cubicBezTo>
                  <a:pt x="4856613" y="1096022"/>
                  <a:pt x="4856613" y="1099265"/>
                  <a:pt x="4856613" y="1102508"/>
                </a:cubicBezTo>
                <a:cubicBezTo>
                  <a:pt x="4865733" y="1102508"/>
                  <a:pt x="4877895" y="1102508"/>
                  <a:pt x="4887015" y="1102508"/>
                </a:cubicBezTo>
                <a:cubicBezTo>
                  <a:pt x="4887015" y="1125206"/>
                  <a:pt x="4887015" y="1147905"/>
                  <a:pt x="4887015" y="1170603"/>
                </a:cubicBezTo>
                <a:cubicBezTo>
                  <a:pt x="4893095" y="1170603"/>
                  <a:pt x="4902215" y="1170603"/>
                  <a:pt x="4908295" y="1170603"/>
                </a:cubicBezTo>
                <a:cubicBezTo>
                  <a:pt x="4908295" y="1164117"/>
                  <a:pt x="4908295" y="1157633"/>
                  <a:pt x="4908295" y="1151147"/>
                </a:cubicBezTo>
                <a:cubicBezTo>
                  <a:pt x="4917415" y="1151147"/>
                  <a:pt x="4926535" y="1151147"/>
                  <a:pt x="4932615" y="1151147"/>
                </a:cubicBezTo>
                <a:cubicBezTo>
                  <a:pt x="4932615" y="1060353"/>
                  <a:pt x="4932615" y="972801"/>
                  <a:pt x="4932615" y="882006"/>
                </a:cubicBezTo>
                <a:cubicBezTo>
                  <a:pt x="4935655" y="878763"/>
                  <a:pt x="4938695" y="875520"/>
                  <a:pt x="4941735" y="872277"/>
                </a:cubicBezTo>
                <a:cubicBezTo>
                  <a:pt x="4978215" y="872277"/>
                  <a:pt x="5014695" y="872277"/>
                  <a:pt x="5051177" y="872277"/>
                </a:cubicBezTo>
                <a:lnTo>
                  <a:pt x="5051177" y="885249"/>
                </a:lnTo>
                <a:lnTo>
                  <a:pt x="5066377" y="885249"/>
                </a:lnTo>
                <a:cubicBezTo>
                  <a:pt x="5066377" y="943617"/>
                  <a:pt x="5066377" y="1001985"/>
                  <a:pt x="5066377" y="1057110"/>
                </a:cubicBezTo>
                <a:cubicBezTo>
                  <a:pt x="5078537" y="1057110"/>
                  <a:pt x="5087657" y="1057110"/>
                  <a:pt x="5099817" y="1057110"/>
                </a:cubicBezTo>
                <a:cubicBezTo>
                  <a:pt x="5099817" y="1024683"/>
                  <a:pt x="5099817" y="992256"/>
                  <a:pt x="5099817" y="956588"/>
                </a:cubicBezTo>
                <a:cubicBezTo>
                  <a:pt x="5111977" y="956588"/>
                  <a:pt x="5127177" y="956588"/>
                  <a:pt x="5139339" y="956588"/>
                </a:cubicBezTo>
                <a:cubicBezTo>
                  <a:pt x="5142377" y="956588"/>
                  <a:pt x="5142377" y="953345"/>
                  <a:pt x="5145417" y="950102"/>
                </a:cubicBezTo>
                <a:lnTo>
                  <a:pt x="5157579" y="950102"/>
                </a:lnTo>
                <a:cubicBezTo>
                  <a:pt x="5160617" y="953345"/>
                  <a:pt x="5160617" y="956588"/>
                  <a:pt x="5163657" y="956588"/>
                </a:cubicBezTo>
                <a:cubicBezTo>
                  <a:pt x="5172777" y="956588"/>
                  <a:pt x="5184939" y="956588"/>
                  <a:pt x="5197099" y="956588"/>
                </a:cubicBezTo>
                <a:cubicBezTo>
                  <a:pt x="5197099" y="898220"/>
                  <a:pt x="5197099" y="839852"/>
                  <a:pt x="5197099" y="781484"/>
                </a:cubicBezTo>
                <a:cubicBezTo>
                  <a:pt x="5197119" y="781479"/>
                  <a:pt x="5198419" y="781233"/>
                  <a:pt x="5282219" y="765270"/>
                </a:cubicBezTo>
                <a:cubicBezTo>
                  <a:pt x="5282219" y="765281"/>
                  <a:pt x="5282219" y="765392"/>
                  <a:pt x="5282219" y="766892"/>
                </a:cubicBezTo>
                <a:lnTo>
                  <a:pt x="5282219" y="778241"/>
                </a:lnTo>
                <a:cubicBezTo>
                  <a:pt x="5282245" y="778241"/>
                  <a:pt x="5283211" y="778241"/>
                  <a:pt x="5321739" y="778241"/>
                </a:cubicBezTo>
                <a:cubicBezTo>
                  <a:pt x="5321739" y="778274"/>
                  <a:pt x="5321739" y="781830"/>
                  <a:pt x="5321739" y="1160876"/>
                </a:cubicBezTo>
                <a:cubicBezTo>
                  <a:pt x="5330859" y="1160876"/>
                  <a:pt x="5343019" y="1160876"/>
                  <a:pt x="5355181" y="1160876"/>
                </a:cubicBezTo>
                <a:cubicBezTo>
                  <a:pt x="5355181" y="1157633"/>
                  <a:pt x="5355181" y="1157633"/>
                  <a:pt x="5355181" y="1154390"/>
                </a:cubicBezTo>
                <a:cubicBezTo>
                  <a:pt x="5361259" y="1154390"/>
                  <a:pt x="5367339" y="1154390"/>
                  <a:pt x="5373421" y="1154390"/>
                </a:cubicBezTo>
                <a:cubicBezTo>
                  <a:pt x="5373421" y="1157633"/>
                  <a:pt x="5373421" y="1157633"/>
                  <a:pt x="5373421" y="1160876"/>
                </a:cubicBezTo>
                <a:cubicBezTo>
                  <a:pt x="5385581" y="1160876"/>
                  <a:pt x="5397739" y="1160876"/>
                  <a:pt x="5409901" y="1160876"/>
                </a:cubicBezTo>
                <a:cubicBezTo>
                  <a:pt x="5409901" y="1154390"/>
                  <a:pt x="5409901" y="1147905"/>
                  <a:pt x="5409901" y="1141419"/>
                </a:cubicBezTo>
                <a:cubicBezTo>
                  <a:pt x="5425101" y="1141419"/>
                  <a:pt x="5440301" y="1141419"/>
                  <a:pt x="5452461" y="1141419"/>
                </a:cubicBezTo>
                <a:cubicBezTo>
                  <a:pt x="5458541" y="1134933"/>
                  <a:pt x="5464623" y="1134933"/>
                  <a:pt x="5470701" y="1134933"/>
                </a:cubicBezTo>
                <a:cubicBezTo>
                  <a:pt x="5479821" y="1141419"/>
                  <a:pt x="5491983" y="1141419"/>
                  <a:pt x="5501103" y="1141419"/>
                </a:cubicBezTo>
                <a:cubicBezTo>
                  <a:pt x="5501103" y="1131692"/>
                  <a:pt x="5501103" y="1125206"/>
                  <a:pt x="5501103" y="1115478"/>
                </a:cubicBezTo>
                <a:lnTo>
                  <a:pt x="5513263" y="1115478"/>
                </a:lnTo>
                <a:cubicBezTo>
                  <a:pt x="5513263" y="1108992"/>
                  <a:pt x="5513263" y="1102508"/>
                  <a:pt x="5513263" y="1096022"/>
                </a:cubicBezTo>
                <a:cubicBezTo>
                  <a:pt x="5540623" y="1096022"/>
                  <a:pt x="5571023" y="1096022"/>
                  <a:pt x="5598383" y="1096022"/>
                </a:cubicBezTo>
                <a:cubicBezTo>
                  <a:pt x="5598383" y="1079808"/>
                  <a:pt x="5598383" y="1066838"/>
                  <a:pt x="5598383" y="1050624"/>
                </a:cubicBezTo>
                <a:cubicBezTo>
                  <a:pt x="5607503" y="1050624"/>
                  <a:pt x="5616623" y="1050624"/>
                  <a:pt x="5625743" y="1050624"/>
                </a:cubicBezTo>
                <a:cubicBezTo>
                  <a:pt x="5625743" y="1047381"/>
                  <a:pt x="5625743" y="1044140"/>
                  <a:pt x="5625743" y="1040897"/>
                </a:cubicBezTo>
                <a:cubicBezTo>
                  <a:pt x="5631823" y="1040897"/>
                  <a:pt x="5637903" y="1040897"/>
                  <a:pt x="5643983" y="1040897"/>
                </a:cubicBezTo>
                <a:cubicBezTo>
                  <a:pt x="5643983" y="1044140"/>
                  <a:pt x="5643983" y="1047381"/>
                  <a:pt x="5643983" y="1050624"/>
                </a:cubicBezTo>
                <a:cubicBezTo>
                  <a:pt x="5653103" y="1050624"/>
                  <a:pt x="5659183" y="1050624"/>
                  <a:pt x="5668303" y="1050624"/>
                </a:cubicBezTo>
                <a:cubicBezTo>
                  <a:pt x="5668303" y="1073324"/>
                  <a:pt x="5668303" y="1099265"/>
                  <a:pt x="5668303" y="1125206"/>
                </a:cubicBezTo>
                <a:cubicBezTo>
                  <a:pt x="5683503" y="1125206"/>
                  <a:pt x="5701745" y="1125206"/>
                  <a:pt x="5716945" y="1125206"/>
                </a:cubicBezTo>
                <a:cubicBezTo>
                  <a:pt x="5716945" y="1112235"/>
                  <a:pt x="5716945" y="1099265"/>
                  <a:pt x="5716945" y="1086294"/>
                </a:cubicBezTo>
                <a:cubicBezTo>
                  <a:pt x="5735185" y="1086294"/>
                  <a:pt x="5756465" y="1086294"/>
                  <a:pt x="5774705" y="1086294"/>
                </a:cubicBezTo>
                <a:cubicBezTo>
                  <a:pt x="5774705" y="1070081"/>
                  <a:pt x="5774705" y="1057110"/>
                  <a:pt x="5774705" y="1040897"/>
                </a:cubicBezTo>
                <a:cubicBezTo>
                  <a:pt x="5799027" y="1040897"/>
                  <a:pt x="5823345" y="1040897"/>
                  <a:pt x="5847667" y="1040897"/>
                </a:cubicBezTo>
                <a:cubicBezTo>
                  <a:pt x="5847667" y="1040940"/>
                  <a:pt x="5847667" y="1043603"/>
                  <a:pt x="5847667" y="1207631"/>
                </a:cubicBezTo>
                <a:lnTo>
                  <a:pt x="5847667" y="1228299"/>
                </a:lnTo>
                <a:lnTo>
                  <a:pt x="5946479" y="1228299"/>
                </a:lnTo>
                <a:lnTo>
                  <a:pt x="5946479" y="1386957"/>
                </a:lnTo>
                <a:lnTo>
                  <a:pt x="5946479" y="1421828"/>
                </a:lnTo>
                <a:lnTo>
                  <a:pt x="5968919" y="1421828"/>
                </a:lnTo>
                <a:cubicBezTo>
                  <a:pt x="5968919" y="1421828"/>
                  <a:pt x="5968919" y="1421828"/>
                  <a:pt x="5968919" y="1420085"/>
                </a:cubicBezTo>
                <a:lnTo>
                  <a:pt x="5968919" y="1407881"/>
                </a:lnTo>
                <a:cubicBezTo>
                  <a:pt x="5968919" y="1407881"/>
                  <a:pt x="5968919" y="1407881"/>
                  <a:pt x="6035789" y="1407881"/>
                </a:cubicBezTo>
                <a:cubicBezTo>
                  <a:pt x="6035789" y="1407881"/>
                  <a:pt x="6035789" y="1407881"/>
                  <a:pt x="6035789" y="1439262"/>
                </a:cubicBezTo>
                <a:cubicBezTo>
                  <a:pt x="6035789" y="1439262"/>
                  <a:pt x="6035789" y="1439262"/>
                  <a:pt x="6039131" y="1441007"/>
                </a:cubicBezTo>
                <a:lnTo>
                  <a:pt x="6062537" y="1453211"/>
                </a:lnTo>
                <a:cubicBezTo>
                  <a:pt x="6062537" y="1453211"/>
                  <a:pt x="6062537" y="1453211"/>
                  <a:pt x="6062537" y="1498541"/>
                </a:cubicBezTo>
                <a:cubicBezTo>
                  <a:pt x="6062537" y="1498541"/>
                  <a:pt x="6062537" y="1498541"/>
                  <a:pt x="6064627" y="1499414"/>
                </a:cubicBezTo>
                <a:lnTo>
                  <a:pt x="6079255" y="1505516"/>
                </a:lnTo>
                <a:cubicBezTo>
                  <a:pt x="6079255" y="1505516"/>
                  <a:pt x="6079255" y="1505516"/>
                  <a:pt x="6079255" y="1503773"/>
                </a:cubicBezTo>
                <a:lnTo>
                  <a:pt x="6079255" y="1491567"/>
                </a:lnTo>
                <a:cubicBezTo>
                  <a:pt x="6079255" y="1491567"/>
                  <a:pt x="6079255" y="1491567"/>
                  <a:pt x="6080927" y="1491567"/>
                </a:cubicBezTo>
                <a:lnTo>
                  <a:pt x="6092629" y="1491567"/>
                </a:lnTo>
                <a:cubicBezTo>
                  <a:pt x="6092629" y="1491567"/>
                  <a:pt x="6092629" y="1491567"/>
                  <a:pt x="6092629" y="1490259"/>
                </a:cubicBezTo>
                <a:lnTo>
                  <a:pt x="6092629" y="1481106"/>
                </a:lnTo>
                <a:cubicBezTo>
                  <a:pt x="6092629" y="1481106"/>
                  <a:pt x="6092629" y="1481106"/>
                  <a:pt x="6090957" y="1481106"/>
                </a:cubicBezTo>
                <a:lnTo>
                  <a:pt x="6079255" y="1481106"/>
                </a:lnTo>
                <a:cubicBezTo>
                  <a:pt x="6079255" y="1481106"/>
                  <a:pt x="6079255" y="1481106"/>
                  <a:pt x="6079255" y="1479363"/>
                </a:cubicBezTo>
                <a:lnTo>
                  <a:pt x="6079255" y="1467159"/>
                </a:lnTo>
                <a:cubicBezTo>
                  <a:pt x="6079255" y="1467159"/>
                  <a:pt x="6079255" y="1467159"/>
                  <a:pt x="6080927" y="1467159"/>
                </a:cubicBezTo>
                <a:lnTo>
                  <a:pt x="6092629" y="1467159"/>
                </a:lnTo>
                <a:cubicBezTo>
                  <a:pt x="6092629" y="1467159"/>
                  <a:pt x="6092629" y="1467159"/>
                  <a:pt x="6092629" y="1465415"/>
                </a:cubicBezTo>
                <a:lnTo>
                  <a:pt x="6092629" y="1453211"/>
                </a:lnTo>
                <a:cubicBezTo>
                  <a:pt x="6092629" y="1453211"/>
                  <a:pt x="6092629" y="1453211"/>
                  <a:pt x="6090957" y="1453211"/>
                </a:cubicBezTo>
                <a:lnTo>
                  <a:pt x="6079255" y="1453211"/>
                </a:lnTo>
                <a:cubicBezTo>
                  <a:pt x="6079255" y="1453211"/>
                  <a:pt x="6079255" y="1453211"/>
                  <a:pt x="6079255" y="1451468"/>
                </a:cubicBezTo>
                <a:lnTo>
                  <a:pt x="6079255" y="1439262"/>
                </a:lnTo>
                <a:cubicBezTo>
                  <a:pt x="6079255" y="1439262"/>
                  <a:pt x="6079255" y="1439262"/>
                  <a:pt x="6080927" y="1439262"/>
                </a:cubicBezTo>
                <a:lnTo>
                  <a:pt x="6092629" y="1439262"/>
                </a:lnTo>
                <a:cubicBezTo>
                  <a:pt x="6092629" y="1439262"/>
                  <a:pt x="6092629" y="1439262"/>
                  <a:pt x="6092629" y="1437956"/>
                </a:cubicBezTo>
                <a:lnTo>
                  <a:pt x="6092629" y="1428803"/>
                </a:lnTo>
                <a:cubicBezTo>
                  <a:pt x="6092629" y="1428803"/>
                  <a:pt x="6092629" y="1428803"/>
                  <a:pt x="6090957" y="1428803"/>
                </a:cubicBezTo>
                <a:lnTo>
                  <a:pt x="6079255" y="1428803"/>
                </a:lnTo>
                <a:cubicBezTo>
                  <a:pt x="6079255" y="1428803"/>
                  <a:pt x="6079255" y="1428803"/>
                  <a:pt x="6079255" y="1427058"/>
                </a:cubicBezTo>
                <a:lnTo>
                  <a:pt x="6079255" y="1414854"/>
                </a:lnTo>
                <a:cubicBezTo>
                  <a:pt x="6079255" y="1414854"/>
                  <a:pt x="6079255" y="1414854"/>
                  <a:pt x="6080927" y="1414854"/>
                </a:cubicBezTo>
                <a:lnTo>
                  <a:pt x="6092629" y="1414854"/>
                </a:lnTo>
                <a:cubicBezTo>
                  <a:pt x="6092629" y="1414854"/>
                  <a:pt x="6092629" y="1414854"/>
                  <a:pt x="6092629" y="1413111"/>
                </a:cubicBezTo>
                <a:lnTo>
                  <a:pt x="6092629" y="1400906"/>
                </a:lnTo>
                <a:cubicBezTo>
                  <a:pt x="6092629" y="1400906"/>
                  <a:pt x="6092629" y="1400906"/>
                  <a:pt x="6090957" y="1400906"/>
                </a:cubicBezTo>
                <a:lnTo>
                  <a:pt x="6079255" y="1400906"/>
                </a:lnTo>
                <a:cubicBezTo>
                  <a:pt x="6079255" y="1400906"/>
                  <a:pt x="6079255" y="1400906"/>
                  <a:pt x="6079255" y="1399599"/>
                </a:cubicBezTo>
                <a:lnTo>
                  <a:pt x="6079255" y="1390445"/>
                </a:lnTo>
                <a:cubicBezTo>
                  <a:pt x="6079255" y="1390445"/>
                  <a:pt x="6079255" y="1390445"/>
                  <a:pt x="6080927" y="1390445"/>
                </a:cubicBezTo>
                <a:lnTo>
                  <a:pt x="6092629" y="1390445"/>
                </a:lnTo>
                <a:cubicBezTo>
                  <a:pt x="6092629" y="1390445"/>
                  <a:pt x="6092629" y="1390445"/>
                  <a:pt x="6092629" y="1388702"/>
                </a:cubicBezTo>
                <a:lnTo>
                  <a:pt x="6092629" y="1376498"/>
                </a:lnTo>
                <a:cubicBezTo>
                  <a:pt x="6092629" y="1376498"/>
                  <a:pt x="6092629" y="1376498"/>
                  <a:pt x="6090957" y="1376498"/>
                </a:cubicBezTo>
                <a:lnTo>
                  <a:pt x="6079255" y="1376498"/>
                </a:lnTo>
                <a:cubicBezTo>
                  <a:pt x="6079255" y="1376498"/>
                  <a:pt x="6079255" y="1376498"/>
                  <a:pt x="6079255" y="1374755"/>
                </a:cubicBezTo>
                <a:lnTo>
                  <a:pt x="6079255" y="1362549"/>
                </a:lnTo>
                <a:cubicBezTo>
                  <a:pt x="6079255" y="1362549"/>
                  <a:pt x="6079255" y="1362549"/>
                  <a:pt x="6080927" y="1362549"/>
                </a:cubicBezTo>
                <a:lnTo>
                  <a:pt x="6092629" y="1362549"/>
                </a:lnTo>
                <a:cubicBezTo>
                  <a:pt x="6092629" y="1362549"/>
                  <a:pt x="6092629" y="1362549"/>
                  <a:pt x="6092629" y="1360806"/>
                </a:cubicBezTo>
                <a:lnTo>
                  <a:pt x="6092629" y="1348602"/>
                </a:lnTo>
                <a:cubicBezTo>
                  <a:pt x="6092629" y="1348602"/>
                  <a:pt x="6092629" y="1348602"/>
                  <a:pt x="6090957" y="1348602"/>
                </a:cubicBezTo>
                <a:lnTo>
                  <a:pt x="6079255" y="1348602"/>
                </a:lnTo>
                <a:cubicBezTo>
                  <a:pt x="6079255" y="1348602"/>
                  <a:pt x="6079255" y="1348602"/>
                  <a:pt x="6079255" y="1347294"/>
                </a:cubicBezTo>
                <a:lnTo>
                  <a:pt x="6079255" y="1338141"/>
                </a:lnTo>
                <a:cubicBezTo>
                  <a:pt x="6079255" y="1338141"/>
                  <a:pt x="6079255" y="1338141"/>
                  <a:pt x="6080927" y="1338141"/>
                </a:cubicBezTo>
                <a:lnTo>
                  <a:pt x="6092629" y="1338141"/>
                </a:lnTo>
                <a:cubicBezTo>
                  <a:pt x="6092629" y="1338141"/>
                  <a:pt x="6092629" y="1338141"/>
                  <a:pt x="6092629" y="1336397"/>
                </a:cubicBezTo>
                <a:lnTo>
                  <a:pt x="6092629" y="1324193"/>
                </a:lnTo>
                <a:cubicBezTo>
                  <a:pt x="6092629" y="1324193"/>
                  <a:pt x="6092629" y="1324193"/>
                  <a:pt x="6090957" y="1324193"/>
                </a:cubicBezTo>
                <a:lnTo>
                  <a:pt x="6079255" y="1324193"/>
                </a:lnTo>
                <a:cubicBezTo>
                  <a:pt x="6079255" y="1324193"/>
                  <a:pt x="6079255" y="1324193"/>
                  <a:pt x="6079255" y="1322450"/>
                </a:cubicBezTo>
                <a:lnTo>
                  <a:pt x="6079255" y="1310244"/>
                </a:lnTo>
                <a:cubicBezTo>
                  <a:pt x="6079255" y="1310244"/>
                  <a:pt x="6079255" y="1310244"/>
                  <a:pt x="6080927" y="1310244"/>
                </a:cubicBezTo>
                <a:lnTo>
                  <a:pt x="6092629" y="1310244"/>
                </a:lnTo>
                <a:cubicBezTo>
                  <a:pt x="6092629" y="1310244"/>
                  <a:pt x="6092629" y="1310244"/>
                  <a:pt x="6092629" y="1308938"/>
                </a:cubicBezTo>
                <a:lnTo>
                  <a:pt x="6092629" y="1299785"/>
                </a:lnTo>
                <a:cubicBezTo>
                  <a:pt x="6092629" y="1299785"/>
                  <a:pt x="6092629" y="1299785"/>
                  <a:pt x="6090957" y="1299785"/>
                </a:cubicBezTo>
                <a:lnTo>
                  <a:pt x="6079255" y="1299785"/>
                </a:lnTo>
                <a:cubicBezTo>
                  <a:pt x="6079255" y="1299785"/>
                  <a:pt x="6079255" y="1299785"/>
                  <a:pt x="6079255" y="1298040"/>
                </a:cubicBezTo>
                <a:lnTo>
                  <a:pt x="6079255" y="1285836"/>
                </a:lnTo>
                <a:cubicBezTo>
                  <a:pt x="6079255" y="1285836"/>
                  <a:pt x="6079255" y="1285836"/>
                  <a:pt x="6080927" y="1285836"/>
                </a:cubicBezTo>
                <a:lnTo>
                  <a:pt x="6092629" y="1285836"/>
                </a:lnTo>
                <a:cubicBezTo>
                  <a:pt x="6092629" y="1285836"/>
                  <a:pt x="6092629" y="1285836"/>
                  <a:pt x="6092629" y="1284093"/>
                </a:cubicBezTo>
                <a:lnTo>
                  <a:pt x="6092629" y="1271888"/>
                </a:lnTo>
                <a:cubicBezTo>
                  <a:pt x="6092629" y="1271888"/>
                  <a:pt x="6092629" y="1271888"/>
                  <a:pt x="6090957" y="1271888"/>
                </a:cubicBezTo>
                <a:lnTo>
                  <a:pt x="6079255" y="1271888"/>
                </a:lnTo>
                <a:cubicBezTo>
                  <a:pt x="6079255" y="1271888"/>
                  <a:pt x="6079255" y="1271888"/>
                  <a:pt x="6079255" y="1270145"/>
                </a:cubicBezTo>
                <a:lnTo>
                  <a:pt x="6079255" y="1257941"/>
                </a:lnTo>
                <a:cubicBezTo>
                  <a:pt x="6079255" y="1257941"/>
                  <a:pt x="6079255" y="1257941"/>
                  <a:pt x="6080927" y="1257941"/>
                </a:cubicBezTo>
                <a:lnTo>
                  <a:pt x="6092629" y="1257941"/>
                </a:lnTo>
                <a:cubicBezTo>
                  <a:pt x="6092629" y="1257941"/>
                  <a:pt x="6092629" y="1257941"/>
                  <a:pt x="6092629" y="1256633"/>
                </a:cubicBezTo>
                <a:lnTo>
                  <a:pt x="6092629" y="1247480"/>
                </a:lnTo>
                <a:cubicBezTo>
                  <a:pt x="6092629" y="1247480"/>
                  <a:pt x="6092629" y="1247480"/>
                  <a:pt x="6090957" y="1247480"/>
                </a:cubicBezTo>
                <a:lnTo>
                  <a:pt x="6079255" y="1247480"/>
                </a:lnTo>
                <a:cubicBezTo>
                  <a:pt x="6079255" y="1247480"/>
                  <a:pt x="6079255" y="1247480"/>
                  <a:pt x="6079255" y="1245737"/>
                </a:cubicBezTo>
                <a:lnTo>
                  <a:pt x="6079255" y="1233531"/>
                </a:lnTo>
                <a:cubicBezTo>
                  <a:pt x="6079255" y="1233531"/>
                  <a:pt x="6079255" y="1233531"/>
                  <a:pt x="6080927" y="1233531"/>
                </a:cubicBezTo>
                <a:lnTo>
                  <a:pt x="6092629" y="1233531"/>
                </a:lnTo>
                <a:cubicBezTo>
                  <a:pt x="6092629" y="1233531"/>
                  <a:pt x="6092629" y="1233531"/>
                  <a:pt x="6092629" y="1231788"/>
                </a:cubicBezTo>
                <a:lnTo>
                  <a:pt x="6092629" y="1219584"/>
                </a:lnTo>
                <a:cubicBezTo>
                  <a:pt x="6092629" y="1219584"/>
                  <a:pt x="6092629" y="1219584"/>
                  <a:pt x="6090957" y="1219584"/>
                </a:cubicBezTo>
                <a:lnTo>
                  <a:pt x="6079255" y="1219584"/>
                </a:lnTo>
                <a:cubicBezTo>
                  <a:pt x="6079255" y="1219584"/>
                  <a:pt x="6079255" y="1219584"/>
                  <a:pt x="6079255" y="1217840"/>
                </a:cubicBezTo>
                <a:lnTo>
                  <a:pt x="6079255" y="1205636"/>
                </a:lnTo>
                <a:cubicBezTo>
                  <a:pt x="6079255" y="1205636"/>
                  <a:pt x="6079255" y="1205636"/>
                  <a:pt x="6080927" y="1205636"/>
                </a:cubicBezTo>
                <a:lnTo>
                  <a:pt x="6092629" y="1205636"/>
                </a:lnTo>
                <a:cubicBezTo>
                  <a:pt x="6092629" y="1205636"/>
                  <a:pt x="6092629" y="1205636"/>
                  <a:pt x="6092629" y="1204328"/>
                </a:cubicBezTo>
                <a:lnTo>
                  <a:pt x="6092629" y="1195175"/>
                </a:lnTo>
                <a:cubicBezTo>
                  <a:pt x="6092629" y="1195175"/>
                  <a:pt x="6092629" y="1195175"/>
                  <a:pt x="6090957" y="1195175"/>
                </a:cubicBezTo>
                <a:lnTo>
                  <a:pt x="6079255" y="1195175"/>
                </a:lnTo>
                <a:cubicBezTo>
                  <a:pt x="6079255" y="1195175"/>
                  <a:pt x="6079255" y="1195175"/>
                  <a:pt x="6079255" y="1193432"/>
                </a:cubicBezTo>
                <a:lnTo>
                  <a:pt x="6079255" y="1181226"/>
                </a:lnTo>
                <a:cubicBezTo>
                  <a:pt x="6079255" y="1181226"/>
                  <a:pt x="6079255" y="1181226"/>
                  <a:pt x="6080927" y="1181226"/>
                </a:cubicBezTo>
                <a:lnTo>
                  <a:pt x="6092629" y="1181226"/>
                </a:lnTo>
                <a:cubicBezTo>
                  <a:pt x="6092629" y="1181226"/>
                  <a:pt x="6092629" y="1181226"/>
                  <a:pt x="6090957" y="1178612"/>
                </a:cubicBezTo>
                <a:lnTo>
                  <a:pt x="6079255" y="1160306"/>
                </a:lnTo>
                <a:cubicBezTo>
                  <a:pt x="6079255" y="1160306"/>
                  <a:pt x="6079255" y="1160306"/>
                  <a:pt x="6079255" y="1104513"/>
                </a:cubicBezTo>
                <a:cubicBezTo>
                  <a:pt x="6079255" y="1104513"/>
                  <a:pt x="6079255" y="1104513"/>
                  <a:pt x="6303271" y="1104513"/>
                </a:cubicBezTo>
                <a:cubicBezTo>
                  <a:pt x="6303271" y="1104513"/>
                  <a:pt x="6303271" y="1104513"/>
                  <a:pt x="6323331" y="1135896"/>
                </a:cubicBezTo>
                <a:cubicBezTo>
                  <a:pt x="6323331" y="1135896"/>
                  <a:pt x="6323331" y="1135896"/>
                  <a:pt x="6323331" y="1205636"/>
                </a:cubicBezTo>
                <a:cubicBezTo>
                  <a:pt x="6323331" y="1205636"/>
                  <a:pt x="6323331" y="1205636"/>
                  <a:pt x="6321659" y="1205636"/>
                </a:cubicBezTo>
                <a:lnTo>
                  <a:pt x="6309957" y="1205636"/>
                </a:lnTo>
                <a:cubicBezTo>
                  <a:pt x="6309957" y="1205636"/>
                  <a:pt x="6309957" y="1205636"/>
                  <a:pt x="6309957" y="1207379"/>
                </a:cubicBezTo>
                <a:lnTo>
                  <a:pt x="6309957" y="1219584"/>
                </a:lnTo>
                <a:cubicBezTo>
                  <a:pt x="6309957" y="1219584"/>
                  <a:pt x="6309957" y="1219584"/>
                  <a:pt x="6311629" y="1219584"/>
                </a:cubicBezTo>
                <a:lnTo>
                  <a:pt x="6323331" y="1219584"/>
                </a:lnTo>
                <a:cubicBezTo>
                  <a:pt x="6323331" y="1219584"/>
                  <a:pt x="6323331" y="1219584"/>
                  <a:pt x="6323331" y="1221327"/>
                </a:cubicBezTo>
                <a:lnTo>
                  <a:pt x="6323331" y="1233531"/>
                </a:lnTo>
                <a:cubicBezTo>
                  <a:pt x="6323331" y="1233531"/>
                  <a:pt x="6323331" y="1233531"/>
                  <a:pt x="6321659" y="1233531"/>
                </a:cubicBezTo>
                <a:lnTo>
                  <a:pt x="6309957" y="1233531"/>
                </a:lnTo>
                <a:cubicBezTo>
                  <a:pt x="6309957" y="1233531"/>
                  <a:pt x="6309957" y="1233531"/>
                  <a:pt x="6309957" y="1235274"/>
                </a:cubicBezTo>
                <a:lnTo>
                  <a:pt x="6309957" y="1247480"/>
                </a:lnTo>
                <a:cubicBezTo>
                  <a:pt x="6309957" y="1247480"/>
                  <a:pt x="6309957" y="1247480"/>
                  <a:pt x="6311629" y="1247480"/>
                </a:cubicBezTo>
                <a:lnTo>
                  <a:pt x="6323331" y="1247480"/>
                </a:lnTo>
                <a:cubicBezTo>
                  <a:pt x="6323331" y="1247480"/>
                  <a:pt x="6323331" y="1247480"/>
                  <a:pt x="6323331" y="1248788"/>
                </a:cubicBezTo>
                <a:lnTo>
                  <a:pt x="6323331" y="1257941"/>
                </a:lnTo>
                <a:cubicBezTo>
                  <a:pt x="6323331" y="1257941"/>
                  <a:pt x="6323331" y="1257941"/>
                  <a:pt x="6321659" y="1257941"/>
                </a:cubicBezTo>
                <a:lnTo>
                  <a:pt x="6309957" y="1257941"/>
                </a:lnTo>
                <a:cubicBezTo>
                  <a:pt x="6309957" y="1257941"/>
                  <a:pt x="6309957" y="1257941"/>
                  <a:pt x="6309957" y="1259684"/>
                </a:cubicBezTo>
                <a:lnTo>
                  <a:pt x="6309957" y="1271888"/>
                </a:lnTo>
                <a:cubicBezTo>
                  <a:pt x="6309957" y="1271888"/>
                  <a:pt x="6309957" y="1271888"/>
                  <a:pt x="6311629" y="1271888"/>
                </a:cubicBezTo>
                <a:lnTo>
                  <a:pt x="6323331" y="1271888"/>
                </a:lnTo>
                <a:cubicBezTo>
                  <a:pt x="6323331" y="1271888"/>
                  <a:pt x="6323331" y="1271888"/>
                  <a:pt x="6323331" y="1273632"/>
                </a:cubicBezTo>
                <a:lnTo>
                  <a:pt x="6323331" y="1285836"/>
                </a:lnTo>
                <a:cubicBezTo>
                  <a:pt x="6323331" y="1285836"/>
                  <a:pt x="6323331" y="1285836"/>
                  <a:pt x="6321659" y="1285836"/>
                </a:cubicBezTo>
                <a:lnTo>
                  <a:pt x="6309957" y="1285836"/>
                </a:lnTo>
                <a:cubicBezTo>
                  <a:pt x="6309957" y="1285836"/>
                  <a:pt x="6309957" y="1285836"/>
                  <a:pt x="6309957" y="1287579"/>
                </a:cubicBezTo>
                <a:lnTo>
                  <a:pt x="6309957" y="1299785"/>
                </a:lnTo>
                <a:cubicBezTo>
                  <a:pt x="6309957" y="1299785"/>
                  <a:pt x="6309957" y="1299785"/>
                  <a:pt x="6311629" y="1299785"/>
                </a:cubicBezTo>
                <a:lnTo>
                  <a:pt x="6323331" y="1299785"/>
                </a:lnTo>
                <a:cubicBezTo>
                  <a:pt x="6323331" y="1299785"/>
                  <a:pt x="6323331" y="1299785"/>
                  <a:pt x="6323331" y="1301091"/>
                </a:cubicBezTo>
                <a:lnTo>
                  <a:pt x="6323331" y="1310244"/>
                </a:lnTo>
                <a:cubicBezTo>
                  <a:pt x="6323331" y="1310244"/>
                  <a:pt x="6323331" y="1310244"/>
                  <a:pt x="6321659" y="1310244"/>
                </a:cubicBezTo>
                <a:lnTo>
                  <a:pt x="6309957" y="1310244"/>
                </a:lnTo>
                <a:cubicBezTo>
                  <a:pt x="6309957" y="1310244"/>
                  <a:pt x="6309957" y="1310244"/>
                  <a:pt x="6309957" y="1311989"/>
                </a:cubicBezTo>
                <a:lnTo>
                  <a:pt x="6309957" y="1324193"/>
                </a:lnTo>
                <a:cubicBezTo>
                  <a:pt x="6309957" y="1324193"/>
                  <a:pt x="6309957" y="1324193"/>
                  <a:pt x="6311629" y="1324193"/>
                </a:cubicBezTo>
                <a:lnTo>
                  <a:pt x="6323331" y="1324193"/>
                </a:lnTo>
                <a:cubicBezTo>
                  <a:pt x="6323331" y="1324193"/>
                  <a:pt x="6323331" y="1324193"/>
                  <a:pt x="6323331" y="1325936"/>
                </a:cubicBezTo>
                <a:lnTo>
                  <a:pt x="6323331" y="1338141"/>
                </a:lnTo>
                <a:cubicBezTo>
                  <a:pt x="6323331" y="1338141"/>
                  <a:pt x="6323331" y="1338141"/>
                  <a:pt x="6321659" y="1338141"/>
                </a:cubicBezTo>
                <a:lnTo>
                  <a:pt x="6309957" y="1338141"/>
                </a:lnTo>
                <a:cubicBezTo>
                  <a:pt x="6309957" y="1338141"/>
                  <a:pt x="6309957" y="1338141"/>
                  <a:pt x="6309957" y="1339448"/>
                </a:cubicBezTo>
                <a:lnTo>
                  <a:pt x="6309957" y="1348602"/>
                </a:lnTo>
                <a:cubicBezTo>
                  <a:pt x="6309957" y="1348602"/>
                  <a:pt x="6309957" y="1348602"/>
                  <a:pt x="6311629" y="1348602"/>
                </a:cubicBezTo>
                <a:lnTo>
                  <a:pt x="6323331" y="1348602"/>
                </a:lnTo>
                <a:cubicBezTo>
                  <a:pt x="6323331" y="1348602"/>
                  <a:pt x="6323331" y="1348602"/>
                  <a:pt x="6323331" y="1350345"/>
                </a:cubicBezTo>
                <a:lnTo>
                  <a:pt x="6323331" y="1362549"/>
                </a:lnTo>
                <a:cubicBezTo>
                  <a:pt x="6323331" y="1362549"/>
                  <a:pt x="6323331" y="1362549"/>
                  <a:pt x="6321659" y="1362549"/>
                </a:cubicBezTo>
                <a:lnTo>
                  <a:pt x="6309957" y="1362549"/>
                </a:lnTo>
                <a:cubicBezTo>
                  <a:pt x="6309957" y="1362549"/>
                  <a:pt x="6309957" y="1362549"/>
                  <a:pt x="6309957" y="1364292"/>
                </a:cubicBezTo>
                <a:lnTo>
                  <a:pt x="6309957" y="1376498"/>
                </a:lnTo>
                <a:cubicBezTo>
                  <a:pt x="6309957" y="1376498"/>
                  <a:pt x="6309957" y="1376498"/>
                  <a:pt x="6311629" y="1376498"/>
                </a:cubicBezTo>
                <a:lnTo>
                  <a:pt x="6323331" y="1376498"/>
                </a:lnTo>
                <a:cubicBezTo>
                  <a:pt x="6323331" y="1376498"/>
                  <a:pt x="6323331" y="1376498"/>
                  <a:pt x="6323331" y="1378241"/>
                </a:cubicBezTo>
                <a:lnTo>
                  <a:pt x="6323331" y="1390445"/>
                </a:lnTo>
                <a:cubicBezTo>
                  <a:pt x="6323331" y="1390445"/>
                  <a:pt x="6323331" y="1390445"/>
                  <a:pt x="6321659" y="1390445"/>
                </a:cubicBezTo>
                <a:lnTo>
                  <a:pt x="6309957" y="1390445"/>
                </a:lnTo>
                <a:cubicBezTo>
                  <a:pt x="6309957" y="1390445"/>
                  <a:pt x="6309957" y="1390445"/>
                  <a:pt x="6309957" y="1391753"/>
                </a:cubicBezTo>
                <a:lnTo>
                  <a:pt x="6309957" y="1400906"/>
                </a:lnTo>
                <a:cubicBezTo>
                  <a:pt x="6309957" y="1400906"/>
                  <a:pt x="6309957" y="1400906"/>
                  <a:pt x="6311629" y="1400906"/>
                </a:cubicBezTo>
                <a:lnTo>
                  <a:pt x="6323331" y="1400906"/>
                </a:lnTo>
                <a:cubicBezTo>
                  <a:pt x="6323331" y="1400906"/>
                  <a:pt x="6323331" y="1400906"/>
                  <a:pt x="6323331" y="1402650"/>
                </a:cubicBezTo>
                <a:lnTo>
                  <a:pt x="6323331" y="1414854"/>
                </a:lnTo>
                <a:cubicBezTo>
                  <a:pt x="6323331" y="1414854"/>
                  <a:pt x="6323331" y="1414854"/>
                  <a:pt x="6321659" y="1414854"/>
                </a:cubicBezTo>
                <a:lnTo>
                  <a:pt x="6309957" y="1414854"/>
                </a:lnTo>
                <a:cubicBezTo>
                  <a:pt x="6309957" y="1414854"/>
                  <a:pt x="6309957" y="1414854"/>
                  <a:pt x="6309957" y="1416597"/>
                </a:cubicBezTo>
                <a:lnTo>
                  <a:pt x="6309957" y="1428803"/>
                </a:lnTo>
                <a:cubicBezTo>
                  <a:pt x="6309957" y="1428803"/>
                  <a:pt x="6309957" y="1428803"/>
                  <a:pt x="6311629" y="1428803"/>
                </a:cubicBezTo>
                <a:lnTo>
                  <a:pt x="6323331" y="1428803"/>
                </a:lnTo>
                <a:cubicBezTo>
                  <a:pt x="6323331" y="1428803"/>
                  <a:pt x="6323331" y="1428803"/>
                  <a:pt x="6323331" y="1430109"/>
                </a:cubicBezTo>
                <a:lnTo>
                  <a:pt x="6323331" y="1439262"/>
                </a:lnTo>
                <a:cubicBezTo>
                  <a:pt x="6323331" y="1439262"/>
                  <a:pt x="6323331" y="1439262"/>
                  <a:pt x="6321659" y="1439262"/>
                </a:cubicBezTo>
                <a:lnTo>
                  <a:pt x="6309957" y="1439262"/>
                </a:lnTo>
                <a:cubicBezTo>
                  <a:pt x="6309957" y="1439262"/>
                  <a:pt x="6309957" y="1439262"/>
                  <a:pt x="6309957" y="1441007"/>
                </a:cubicBezTo>
                <a:lnTo>
                  <a:pt x="6309957" y="1453211"/>
                </a:lnTo>
                <a:cubicBezTo>
                  <a:pt x="6309957" y="1453211"/>
                  <a:pt x="6309957" y="1453211"/>
                  <a:pt x="6311629" y="1453211"/>
                </a:cubicBezTo>
                <a:lnTo>
                  <a:pt x="6323331" y="1453211"/>
                </a:lnTo>
                <a:cubicBezTo>
                  <a:pt x="6323331" y="1453211"/>
                  <a:pt x="6323331" y="1453211"/>
                  <a:pt x="6323331" y="1454954"/>
                </a:cubicBezTo>
                <a:lnTo>
                  <a:pt x="6323331" y="1467159"/>
                </a:lnTo>
                <a:cubicBezTo>
                  <a:pt x="6323331" y="1467159"/>
                  <a:pt x="6323331" y="1467159"/>
                  <a:pt x="6321659" y="1467159"/>
                </a:cubicBezTo>
                <a:lnTo>
                  <a:pt x="6309957" y="1467159"/>
                </a:lnTo>
                <a:cubicBezTo>
                  <a:pt x="6309957" y="1467159"/>
                  <a:pt x="6309957" y="1467159"/>
                  <a:pt x="6309957" y="1468902"/>
                </a:cubicBezTo>
                <a:lnTo>
                  <a:pt x="6309957" y="1481106"/>
                </a:lnTo>
                <a:cubicBezTo>
                  <a:pt x="6309957" y="1481106"/>
                  <a:pt x="6309957" y="1481106"/>
                  <a:pt x="6311629" y="1481106"/>
                </a:cubicBezTo>
                <a:lnTo>
                  <a:pt x="6323331" y="1481106"/>
                </a:lnTo>
                <a:cubicBezTo>
                  <a:pt x="6323331" y="1481106"/>
                  <a:pt x="6323331" y="1481106"/>
                  <a:pt x="6323331" y="1482414"/>
                </a:cubicBezTo>
                <a:lnTo>
                  <a:pt x="6323331" y="1491567"/>
                </a:lnTo>
                <a:cubicBezTo>
                  <a:pt x="6323331" y="1491567"/>
                  <a:pt x="6323331" y="1491567"/>
                  <a:pt x="6321659" y="1491567"/>
                </a:cubicBezTo>
                <a:lnTo>
                  <a:pt x="6309957" y="1491567"/>
                </a:lnTo>
                <a:cubicBezTo>
                  <a:pt x="6309957" y="1491567"/>
                  <a:pt x="6309957" y="1491567"/>
                  <a:pt x="6309957" y="1493310"/>
                </a:cubicBezTo>
                <a:lnTo>
                  <a:pt x="6309957" y="1505516"/>
                </a:lnTo>
                <a:cubicBezTo>
                  <a:pt x="6309957" y="1505516"/>
                  <a:pt x="6309957" y="1505516"/>
                  <a:pt x="6346735" y="1536899"/>
                </a:cubicBezTo>
                <a:cubicBezTo>
                  <a:pt x="6346735" y="1543872"/>
                  <a:pt x="6346735" y="1543872"/>
                  <a:pt x="6345065" y="1543872"/>
                </a:cubicBezTo>
                <a:lnTo>
                  <a:pt x="6333361" y="1543872"/>
                </a:lnTo>
                <a:cubicBezTo>
                  <a:pt x="6333361" y="1543872"/>
                  <a:pt x="6333361" y="1543872"/>
                  <a:pt x="6333361" y="1582229"/>
                </a:cubicBezTo>
                <a:cubicBezTo>
                  <a:pt x="6333361" y="1582229"/>
                  <a:pt x="6333361" y="1582229"/>
                  <a:pt x="6335035" y="1582229"/>
                </a:cubicBezTo>
                <a:lnTo>
                  <a:pt x="6346735" y="1582229"/>
                </a:lnTo>
                <a:cubicBezTo>
                  <a:pt x="6346735" y="1582229"/>
                  <a:pt x="6346735" y="1582229"/>
                  <a:pt x="6346735" y="1580049"/>
                </a:cubicBezTo>
                <a:lnTo>
                  <a:pt x="6346735" y="1564794"/>
                </a:lnTo>
                <a:cubicBezTo>
                  <a:pt x="6346735" y="1564794"/>
                  <a:pt x="6346735" y="1564794"/>
                  <a:pt x="6348407" y="1563923"/>
                </a:cubicBezTo>
                <a:lnTo>
                  <a:pt x="6360109" y="1557821"/>
                </a:lnTo>
                <a:cubicBezTo>
                  <a:pt x="6360109" y="1557821"/>
                  <a:pt x="6360109" y="1557821"/>
                  <a:pt x="6363035" y="1557821"/>
                </a:cubicBezTo>
                <a:lnTo>
                  <a:pt x="6383515" y="1557821"/>
                </a:lnTo>
                <a:cubicBezTo>
                  <a:pt x="6383515" y="1557821"/>
                  <a:pt x="6383515" y="1557821"/>
                  <a:pt x="6383515" y="1559564"/>
                </a:cubicBezTo>
                <a:lnTo>
                  <a:pt x="6383515" y="1571768"/>
                </a:lnTo>
                <a:cubicBezTo>
                  <a:pt x="6383515" y="1571768"/>
                  <a:pt x="6383515" y="1571768"/>
                  <a:pt x="6386023" y="1571768"/>
                </a:cubicBezTo>
                <a:lnTo>
                  <a:pt x="6403577" y="1571768"/>
                </a:lnTo>
                <a:cubicBezTo>
                  <a:pt x="6403577" y="1578741"/>
                  <a:pt x="6403577" y="1578741"/>
                  <a:pt x="6405247" y="1578741"/>
                </a:cubicBezTo>
                <a:lnTo>
                  <a:pt x="6416951" y="1578741"/>
                </a:lnTo>
                <a:cubicBezTo>
                  <a:pt x="6416951" y="1578741"/>
                  <a:pt x="6416951" y="1578741"/>
                  <a:pt x="6453729" y="1627559"/>
                </a:cubicBezTo>
                <a:cubicBezTo>
                  <a:pt x="6453729" y="1627559"/>
                  <a:pt x="6453729" y="1627559"/>
                  <a:pt x="6453729" y="1679864"/>
                </a:cubicBezTo>
                <a:cubicBezTo>
                  <a:pt x="6453729" y="1679864"/>
                  <a:pt x="6453729" y="1679864"/>
                  <a:pt x="6455399" y="1679864"/>
                </a:cubicBezTo>
                <a:lnTo>
                  <a:pt x="6467103" y="1679864"/>
                </a:lnTo>
                <a:cubicBezTo>
                  <a:pt x="6467103" y="1679864"/>
                  <a:pt x="6467103" y="1679864"/>
                  <a:pt x="6467103" y="1676813"/>
                </a:cubicBezTo>
                <a:lnTo>
                  <a:pt x="6467103" y="1655456"/>
                </a:lnTo>
                <a:cubicBezTo>
                  <a:pt x="6467103" y="1655456"/>
                  <a:pt x="6467103" y="1655456"/>
                  <a:pt x="6468357" y="1655456"/>
                </a:cubicBezTo>
                <a:lnTo>
                  <a:pt x="6477133" y="1655456"/>
                </a:lnTo>
                <a:cubicBezTo>
                  <a:pt x="6477133" y="1655456"/>
                  <a:pt x="6477133" y="1655456"/>
                  <a:pt x="6477133" y="1657199"/>
                </a:cubicBezTo>
                <a:lnTo>
                  <a:pt x="6477133" y="1669403"/>
                </a:lnTo>
                <a:cubicBezTo>
                  <a:pt x="6490507" y="1672891"/>
                  <a:pt x="6490507" y="1672891"/>
                  <a:pt x="6490507" y="1596177"/>
                </a:cubicBezTo>
                <a:cubicBezTo>
                  <a:pt x="6490507" y="1596177"/>
                  <a:pt x="6490507" y="1596177"/>
                  <a:pt x="6547347" y="1596177"/>
                </a:cubicBezTo>
                <a:cubicBezTo>
                  <a:pt x="6547347" y="1596177"/>
                  <a:pt x="6547347" y="1596177"/>
                  <a:pt x="6547347" y="1484594"/>
                </a:cubicBezTo>
                <a:cubicBezTo>
                  <a:pt x="6547347" y="1484594"/>
                  <a:pt x="6547347" y="1484594"/>
                  <a:pt x="6600843" y="1484594"/>
                </a:cubicBezTo>
                <a:cubicBezTo>
                  <a:pt x="6600843" y="1484594"/>
                  <a:pt x="6600843" y="1484594"/>
                  <a:pt x="6600843" y="1483286"/>
                </a:cubicBezTo>
                <a:lnTo>
                  <a:pt x="6600843" y="1474133"/>
                </a:lnTo>
                <a:cubicBezTo>
                  <a:pt x="6600843" y="1474133"/>
                  <a:pt x="6600843" y="1474133"/>
                  <a:pt x="6634279" y="1474133"/>
                </a:cubicBezTo>
                <a:cubicBezTo>
                  <a:pt x="6634279" y="1474133"/>
                  <a:pt x="6634279" y="1474133"/>
                  <a:pt x="6634279" y="1414854"/>
                </a:cubicBezTo>
                <a:cubicBezTo>
                  <a:pt x="6627591" y="1414854"/>
                  <a:pt x="6627591" y="1414854"/>
                  <a:pt x="6627591" y="1412238"/>
                </a:cubicBezTo>
                <a:lnTo>
                  <a:pt x="6627591" y="1393932"/>
                </a:lnTo>
                <a:lnTo>
                  <a:pt x="6634279" y="1397420"/>
                </a:lnTo>
                <a:cubicBezTo>
                  <a:pt x="6634279" y="1397420"/>
                  <a:pt x="6634279" y="1397420"/>
                  <a:pt x="6640967" y="1362549"/>
                </a:cubicBezTo>
                <a:cubicBezTo>
                  <a:pt x="6640967" y="1362549"/>
                  <a:pt x="6640967" y="1362549"/>
                  <a:pt x="6647653" y="1397420"/>
                </a:cubicBezTo>
                <a:cubicBezTo>
                  <a:pt x="6650997" y="1393932"/>
                  <a:pt x="6650997" y="1393932"/>
                  <a:pt x="6651415" y="1392624"/>
                </a:cubicBezTo>
                <a:lnTo>
                  <a:pt x="6654341" y="1383471"/>
                </a:lnTo>
                <a:cubicBezTo>
                  <a:pt x="6654341" y="1383471"/>
                  <a:pt x="6654341" y="1383471"/>
                  <a:pt x="6655175" y="1381728"/>
                </a:cubicBezTo>
                <a:lnTo>
                  <a:pt x="6661027" y="1369523"/>
                </a:lnTo>
                <a:cubicBezTo>
                  <a:pt x="6661027" y="1369523"/>
                  <a:pt x="6661027" y="1369523"/>
                  <a:pt x="6661863" y="1367780"/>
                </a:cubicBezTo>
                <a:lnTo>
                  <a:pt x="6667715" y="1355576"/>
                </a:lnTo>
                <a:cubicBezTo>
                  <a:pt x="6667715" y="1355576"/>
                  <a:pt x="6667715" y="1355576"/>
                  <a:pt x="6669803" y="1354268"/>
                </a:cubicBezTo>
                <a:lnTo>
                  <a:pt x="6684431" y="1345115"/>
                </a:lnTo>
                <a:cubicBezTo>
                  <a:pt x="6684431" y="1345115"/>
                  <a:pt x="6684431" y="1345115"/>
                  <a:pt x="6686939" y="1343372"/>
                </a:cubicBezTo>
                <a:lnTo>
                  <a:pt x="6704493" y="1331166"/>
                </a:lnTo>
                <a:cubicBezTo>
                  <a:pt x="6704493" y="1331166"/>
                  <a:pt x="6704493" y="1331166"/>
                  <a:pt x="6705747" y="1329423"/>
                </a:cubicBezTo>
                <a:lnTo>
                  <a:pt x="6714523" y="1317219"/>
                </a:lnTo>
                <a:cubicBezTo>
                  <a:pt x="6714523" y="1317219"/>
                  <a:pt x="6714523" y="1317219"/>
                  <a:pt x="6715359" y="1314168"/>
                </a:cubicBezTo>
                <a:lnTo>
                  <a:pt x="6721211" y="1292810"/>
                </a:lnTo>
                <a:cubicBezTo>
                  <a:pt x="6721211" y="1292810"/>
                  <a:pt x="6721211" y="1292810"/>
                  <a:pt x="6722047" y="1295861"/>
                </a:cubicBezTo>
                <a:lnTo>
                  <a:pt x="6727897" y="1317219"/>
                </a:lnTo>
                <a:cubicBezTo>
                  <a:pt x="6727897" y="1317219"/>
                  <a:pt x="6727897" y="1317219"/>
                  <a:pt x="6728733" y="1318526"/>
                </a:cubicBezTo>
                <a:lnTo>
                  <a:pt x="6734585" y="1327680"/>
                </a:lnTo>
                <a:cubicBezTo>
                  <a:pt x="6734585" y="1327680"/>
                  <a:pt x="6734585" y="1327680"/>
                  <a:pt x="6736675" y="1329423"/>
                </a:cubicBezTo>
                <a:lnTo>
                  <a:pt x="6751303" y="1341627"/>
                </a:lnTo>
                <a:cubicBezTo>
                  <a:pt x="6751303" y="1341627"/>
                  <a:pt x="6751303" y="1341627"/>
                  <a:pt x="6752975" y="1343372"/>
                </a:cubicBezTo>
                <a:lnTo>
                  <a:pt x="6764675" y="1355576"/>
                </a:lnTo>
                <a:cubicBezTo>
                  <a:pt x="6764675" y="1355576"/>
                  <a:pt x="6764675" y="1355576"/>
                  <a:pt x="6766349" y="1357319"/>
                </a:cubicBezTo>
                <a:lnTo>
                  <a:pt x="6778051" y="1369523"/>
                </a:lnTo>
                <a:cubicBezTo>
                  <a:pt x="6778051" y="1369523"/>
                  <a:pt x="6778051" y="1369523"/>
                  <a:pt x="6778469" y="1371267"/>
                </a:cubicBezTo>
                <a:lnTo>
                  <a:pt x="6781393" y="1383471"/>
                </a:lnTo>
                <a:cubicBezTo>
                  <a:pt x="6781393" y="1383471"/>
                  <a:pt x="6781393" y="1383471"/>
                  <a:pt x="6781811" y="1385214"/>
                </a:cubicBezTo>
                <a:lnTo>
                  <a:pt x="6784737" y="1397420"/>
                </a:lnTo>
                <a:cubicBezTo>
                  <a:pt x="6791423" y="1397420"/>
                  <a:pt x="6791423" y="1397420"/>
                  <a:pt x="6794767" y="1362549"/>
                </a:cubicBezTo>
                <a:cubicBezTo>
                  <a:pt x="6794767" y="1362549"/>
                  <a:pt x="6794767" y="1362549"/>
                  <a:pt x="6801455" y="1397420"/>
                </a:cubicBezTo>
                <a:cubicBezTo>
                  <a:pt x="6808141" y="1397420"/>
                  <a:pt x="6808141" y="1397420"/>
                  <a:pt x="6808141" y="1400034"/>
                </a:cubicBezTo>
                <a:lnTo>
                  <a:pt x="6808141" y="1418342"/>
                </a:lnTo>
                <a:cubicBezTo>
                  <a:pt x="6801455" y="1418342"/>
                  <a:pt x="6801455" y="1418342"/>
                  <a:pt x="6801455" y="1467159"/>
                </a:cubicBezTo>
                <a:cubicBezTo>
                  <a:pt x="6801455" y="1467159"/>
                  <a:pt x="6801455" y="1467159"/>
                  <a:pt x="6803127" y="1467159"/>
                </a:cubicBezTo>
                <a:lnTo>
                  <a:pt x="6814829" y="1467159"/>
                </a:lnTo>
                <a:cubicBezTo>
                  <a:pt x="6814829" y="1474133"/>
                  <a:pt x="6814829" y="1474133"/>
                  <a:pt x="6816083" y="1474133"/>
                </a:cubicBezTo>
                <a:lnTo>
                  <a:pt x="6824859" y="1474133"/>
                </a:lnTo>
                <a:cubicBezTo>
                  <a:pt x="6824859" y="1474133"/>
                  <a:pt x="6824859" y="1474133"/>
                  <a:pt x="6824859" y="1472390"/>
                </a:cubicBezTo>
                <a:lnTo>
                  <a:pt x="6824859" y="1460184"/>
                </a:lnTo>
                <a:cubicBezTo>
                  <a:pt x="6824859" y="1460184"/>
                  <a:pt x="6824859" y="1460184"/>
                  <a:pt x="6828203" y="1460184"/>
                </a:cubicBezTo>
                <a:lnTo>
                  <a:pt x="6851607" y="1460184"/>
                </a:lnTo>
                <a:cubicBezTo>
                  <a:pt x="6851607" y="1460184"/>
                  <a:pt x="6851607" y="1460184"/>
                  <a:pt x="6851607" y="1457133"/>
                </a:cubicBezTo>
                <a:lnTo>
                  <a:pt x="6851607" y="1435776"/>
                </a:lnTo>
                <a:cubicBezTo>
                  <a:pt x="6851607" y="1435776"/>
                  <a:pt x="6851607" y="1435776"/>
                  <a:pt x="6908447" y="1435776"/>
                </a:cubicBezTo>
                <a:cubicBezTo>
                  <a:pt x="6908447" y="1435776"/>
                  <a:pt x="6908447" y="1435776"/>
                  <a:pt x="6908447" y="1437956"/>
                </a:cubicBezTo>
                <a:lnTo>
                  <a:pt x="6908447" y="1453211"/>
                </a:lnTo>
                <a:cubicBezTo>
                  <a:pt x="6908447" y="1453211"/>
                  <a:pt x="6908447" y="1453211"/>
                  <a:pt x="6938539" y="1453211"/>
                </a:cubicBezTo>
                <a:cubicBezTo>
                  <a:pt x="6938539" y="1453211"/>
                  <a:pt x="6938539" y="1453211"/>
                  <a:pt x="6938539" y="1456698"/>
                </a:cubicBezTo>
                <a:lnTo>
                  <a:pt x="6938539" y="1481106"/>
                </a:lnTo>
                <a:cubicBezTo>
                  <a:pt x="6931853" y="1481106"/>
                  <a:pt x="6931853" y="1481106"/>
                  <a:pt x="6931853" y="1482414"/>
                </a:cubicBezTo>
                <a:lnTo>
                  <a:pt x="6931853" y="1491567"/>
                </a:lnTo>
                <a:cubicBezTo>
                  <a:pt x="6938539" y="1491567"/>
                  <a:pt x="6938539" y="1491567"/>
                  <a:pt x="6938539" y="1494183"/>
                </a:cubicBezTo>
                <a:lnTo>
                  <a:pt x="6938539" y="1512489"/>
                </a:lnTo>
                <a:lnTo>
                  <a:pt x="6931853" y="1519463"/>
                </a:lnTo>
                <a:cubicBezTo>
                  <a:pt x="6931853" y="1519463"/>
                  <a:pt x="6931853" y="1519463"/>
                  <a:pt x="6931853" y="1603151"/>
                </a:cubicBezTo>
                <a:cubicBezTo>
                  <a:pt x="6931853" y="1603151"/>
                  <a:pt x="6931853" y="1603151"/>
                  <a:pt x="6934777" y="1603151"/>
                </a:cubicBezTo>
                <a:lnTo>
                  <a:pt x="6955257" y="1603151"/>
                </a:lnTo>
                <a:cubicBezTo>
                  <a:pt x="6955257" y="1610124"/>
                  <a:pt x="6955257" y="1610124"/>
                  <a:pt x="6957763" y="1610124"/>
                </a:cubicBezTo>
                <a:lnTo>
                  <a:pt x="6975319" y="1610124"/>
                </a:lnTo>
                <a:cubicBezTo>
                  <a:pt x="6975319" y="1610124"/>
                  <a:pt x="6975319" y="1610124"/>
                  <a:pt x="6975319" y="1613175"/>
                </a:cubicBezTo>
                <a:lnTo>
                  <a:pt x="6975319" y="1634534"/>
                </a:lnTo>
                <a:cubicBezTo>
                  <a:pt x="6975319" y="1634534"/>
                  <a:pt x="6975319" y="1634534"/>
                  <a:pt x="6977827" y="1634534"/>
                </a:cubicBezTo>
                <a:lnTo>
                  <a:pt x="6995379" y="1634534"/>
                </a:lnTo>
                <a:cubicBezTo>
                  <a:pt x="6995379" y="1634534"/>
                  <a:pt x="6995379" y="1634534"/>
                  <a:pt x="6995379" y="1631483"/>
                </a:cubicBezTo>
                <a:lnTo>
                  <a:pt x="6995379" y="1610124"/>
                </a:lnTo>
                <a:cubicBezTo>
                  <a:pt x="6995379" y="1610124"/>
                  <a:pt x="6995379" y="1610124"/>
                  <a:pt x="6998303" y="1608381"/>
                </a:cubicBezTo>
                <a:lnTo>
                  <a:pt x="7018783" y="1596177"/>
                </a:lnTo>
                <a:cubicBezTo>
                  <a:pt x="7018783" y="1596177"/>
                  <a:pt x="7018783" y="1596177"/>
                  <a:pt x="7018783" y="1564794"/>
                </a:cubicBezTo>
                <a:cubicBezTo>
                  <a:pt x="7012097" y="1564794"/>
                  <a:pt x="7012097" y="1564794"/>
                  <a:pt x="7012097" y="1529924"/>
                </a:cubicBezTo>
                <a:cubicBezTo>
                  <a:pt x="7012097" y="1529924"/>
                  <a:pt x="7012097" y="1529924"/>
                  <a:pt x="7013767" y="1529924"/>
                </a:cubicBezTo>
                <a:lnTo>
                  <a:pt x="7025471" y="1529924"/>
                </a:lnTo>
                <a:cubicBezTo>
                  <a:pt x="7025471" y="1526438"/>
                  <a:pt x="7025471" y="1526438"/>
                  <a:pt x="7055563" y="1526438"/>
                </a:cubicBezTo>
                <a:cubicBezTo>
                  <a:pt x="7055563" y="1526438"/>
                  <a:pt x="7055563" y="1526438"/>
                  <a:pt x="7055563" y="1524693"/>
                </a:cubicBezTo>
                <a:lnTo>
                  <a:pt x="7055563" y="1512489"/>
                </a:lnTo>
                <a:cubicBezTo>
                  <a:pt x="7055563" y="1512489"/>
                  <a:pt x="7055563" y="1512489"/>
                  <a:pt x="7058071" y="1512489"/>
                </a:cubicBezTo>
                <a:lnTo>
                  <a:pt x="7075623" y="1512489"/>
                </a:lnTo>
                <a:cubicBezTo>
                  <a:pt x="7075623" y="1512489"/>
                  <a:pt x="7075623" y="1512489"/>
                  <a:pt x="7075623" y="1338141"/>
                </a:cubicBezTo>
                <a:cubicBezTo>
                  <a:pt x="7075623" y="1338141"/>
                  <a:pt x="7075623" y="1338141"/>
                  <a:pt x="7077295" y="1338141"/>
                </a:cubicBezTo>
                <a:lnTo>
                  <a:pt x="7088997" y="1338141"/>
                </a:lnTo>
                <a:cubicBezTo>
                  <a:pt x="7088997" y="1338141"/>
                  <a:pt x="7088997" y="1338141"/>
                  <a:pt x="7088997" y="1334654"/>
                </a:cubicBezTo>
                <a:lnTo>
                  <a:pt x="7088997" y="1310244"/>
                </a:lnTo>
                <a:cubicBezTo>
                  <a:pt x="7092341" y="1310244"/>
                  <a:pt x="7092341" y="1310244"/>
                  <a:pt x="7092341" y="1240505"/>
                </a:cubicBezTo>
                <a:cubicBezTo>
                  <a:pt x="7092341" y="1240505"/>
                  <a:pt x="7092341" y="1240505"/>
                  <a:pt x="7094013" y="1240505"/>
                </a:cubicBezTo>
                <a:lnTo>
                  <a:pt x="7105715" y="1240505"/>
                </a:lnTo>
                <a:cubicBezTo>
                  <a:pt x="7105715" y="1240505"/>
                  <a:pt x="7105715" y="1240505"/>
                  <a:pt x="7105715" y="1242249"/>
                </a:cubicBezTo>
                <a:lnTo>
                  <a:pt x="7105715" y="1254453"/>
                </a:lnTo>
                <a:cubicBezTo>
                  <a:pt x="7112401" y="1254453"/>
                  <a:pt x="7112401" y="1254453"/>
                  <a:pt x="7112401" y="1250966"/>
                </a:cubicBezTo>
                <a:lnTo>
                  <a:pt x="7112401" y="1226558"/>
                </a:lnTo>
                <a:cubicBezTo>
                  <a:pt x="7112401" y="1226558"/>
                  <a:pt x="7112401" y="1226558"/>
                  <a:pt x="7114491" y="1225686"/>
                </a:cubicBezTo>
                <a:lnTo>
                  <a:pt x="7129119" y="1219584"/>
                </a:lnTo>
                <a:cubicBezTo>
                  <a:pt x="7129119" y="1219584"/>
                  <a:pt x="7129119" y="1219584"/>
                  <a:pt x="7130791" y="1220456"/>
                </a:cubicBezTo>
                <a:lnTo>
                  <a:pt x="7142493" y="1226558"/>
                </a:lnTo>
                <a:cubicBezTo>
                  <a:pt x="7142493" y="1226558"/>
                  <a:pt x="7142493" y="1226558"/>
                  <a:pt x="7145001" y="1226558"/>
                </a:cubicBezTo>
                <a:lnTo>
                  <a:pt x="7162555" y="1226558"/>
                </a:lnTo>
                <a:cubicBezTo>
                  <a:pt x="7162555" y="1226558"/>
                  <a:pt x="7162555" y="1226558"/>
                  <a:pt x="7162555" y="1181226"/>
                </a:cubicBezTo>
                <a:cubicBezTo>
                  <a:pt x="7162555" y="1181226"/>
                  <a:pt x="7162555" y="1181226"/>
                  <a:pt x="7164227" y="1181226"/>
                </a:cubicBezTo>
                <a:lnTo>
                  <a:pt x="7175927" y="1181226"/>
                </a:lnTo>
                <a:cubicBezTo>
                  <a:pt x="7175927" y="1188201"/>
                  <a:pt x="7175927" y="1188201"/>
                  <a:pt x="7178017" y="1188201"/>
                </a:cubicBezTo>
                <a:lnTo>
                  <a:pt x="7192647" y="1188201"/>
                </a:lnTo>
                <a:cubicBezTo>
                  <a:pt x="7192647" y="1181226"/>
                  <a:pt x="7192647" y="1181226"/>
                  <a:pt x="7194319" y="1181226"/>
                </a:cubicBezTo>
                <a:lnTo>
                  <a:pt x="7206021" y="1181226"/>
                </a:lnTo>
                <a:cubicBezTo>
                  <a:pt x="7206021" y="1181226"/>
                  <a:pt x="7206021" y="1181226"/>
                  <a:pt x="7206021" y="1233531"/>
                </a:cubicBezTo>
                <a:cubicBezTo>
                  <a:pt x="7206021" y="1233531"/>
                  <a:pt x="7206021" y="1233531"/>
                  <a:pt x="7208111" y="1235274"/>
                </a:cubicBezTo>
                <a:lnTo>
                  <a:pt x="7222739" y="1247480"/>
                </a:lnTo>
                <a:cubicBezTo>
                  <a:pt x="7219395" y="1257941"/>
                  <a:pt x="7219395" y="1257941"/>
                  <a:pt x="7256173" y="1257941"/>
                </a:cubicBezTo>
                <a:cubicBezTo>
                  <a:pt x="7256173" y="1257941"/>
                  <a:pt x="7256173" y="1257941"/>
                  <a:pt x="7256173" y="1255761"/>
                </a:cubicBezTo>
                <a:lnTo>
                  <a:pt x="7256173" y="1240505"/>
                </a:lnTo>
                <a:cubicBezTo>
                  <a:pt x="7256173" y="1240505"/>
                  <a:pt x="7256173" y="1240505"/>
                  <a:pt x="7299639" y="1226558"/>
                </a:cubicBezTo>
                <a:cubicBezTo>
                  <a:pt x="7299639" y="1226558"/>
                  <a:pt x="7299639" y="1226558"/>
                  <a:pt x="7299639" y="1224815"/>
                </a:cubicBezTo>
                <a:lnTo>
                  <a:pt x="7299639" y="1212609"/>
                </a:lnTo>
                <a:cubicBezTo>
                  <a:pt x="7299639" y="1212609"/>
                  <a:pt x="7299639" y="1212609"/>
                  <a:pt x="7300893" y="1212609"/>
                </a:cubicBezTo>
                <a:lnTo>
                  <a:pt x="7309669" y="1212609"/>
                </a:lnTo>
                <a:cubicBezTo>
                  <a:pt x="7309669" y="1212609"/>
                  <a:pt x="7309669" y="1212609"/>
                  <a:pt x="7309669" y="1211303"/>
                </a:cubicBezTo>
                <a:lnTo>
                  <a:pt x="7309669" y="1202148"/>
                </a:lnTo>
                <a:cubicBezTo>
                  <a:pt x="7309669" y="1202148"/>
                  <a:pt x="7309669" y="1202148"/>
                  <a:pt x="7313013" y="1202148"/>
                </a:cubicBezTo>
                <a:lnTo>
                  <a:pt x="7336417" y="1202148"/>
                </a:lnTo>
                <a:cubicBezTo>
                  <a:pt x="7336417" y="1202148"/>
                  <a:pt x="7336417" y="1202148"/>
                  <a:pt x="7336417" y="1203456"/>
                </a:cubicBezTo>
                <a:lnTo>
                  <a:pt x="7336417" y="1212609"/>
                </a:lnTo>
                <a:cubicBezTo>
                  <a:pt x="7336417" y="1212609"/>
                  <a:pt x="7336417" y="1212609"/>
                  <a:pt x="7338925" y="1212609"/>
                </a:cubicBezTo>
                <a:lnTo>
                  <a:pt x="7356479" y="1212609"/>
                </a:lnTo>
                <a:cubicBezTo>
                  <a:pt x="7356479" y="1212609"/>
                  <a:pt x="7356479" y="1212609"/>
                  <a:pt x="7356479" y="1215225"/>
                </a:cubicBezTo>
                <a:lnTo>
                  <a:pt x="7356479" y="1233531"/>
                </a:lnTo>
                <a:cubicBezTo>
                  <a:pt x="7356479" y="1233531"/>
                  <a:pt x="7356479" y="1233531"/>
                  <a:pt x="7393257" y="1233531"/>
                </a:cubicBezTo>
                <a:cubicBezTo>
                  <a:pt x="7393257" y="1233531"/>
                  <a:pt x="7393257" y="1233531"/>
                  <a:pt x="7393257" y="1231788"/>
                </a:cubicBezTo>
                <a:lnTo>
                  <a:pt x="7393257" y="1219584"/>
                </a:lnTo>
                <a:cubicBezTo>
                  <a:pt x="7393257" y="1219584"/>
                  <a:pt x="7393257" y="1219584"/>
                  <a:pt x="7395347" y="1219584"/>
                </a:cubicBezTo>
                <a:lnTo>
                  <a:pt x="7409975" y="1219584"/>
                </a:lnTo>
                <a:cubicBezTo>
                  <a:pt x="7409975" y="1219584"/>
                  <a:pt x="7409975" y="1219584"/>
                  <a:pt x="7409975" y="1217840"/>
                </a:cubicBezTo>
                <a:lnTo>
                  <a:pt x="7409975" y="1205636"/>
                </a:lnTo>
                <a:cubicBezTo>
                  <a:pt x="7409975" y="1205636"/>
                  <a:pt x="7409975" y="1205636"/>
                  <a:pt x="7412483" y="1205636"/>
                </a:cubicBezTo>
                <a:lnTo>
                  <a:pt x="7430035" y="1205636"/>
                </a:lnTo>
                <a:cubicBezTo>
                  <a:pt x="7430035" y="1205636"/>
                  <a:pt x="7430035" y="1205636"/>
                  <a:pt x="7430035" y="1207379"/>
                </a:cubicBezTo>
                <a:lnTo>
                  <a:pt x="7430035" y="1219584"/>
                </a:lnTo>
                <a:cubicBezTo>
                  <a:pt x="7436723" y="1219584"/>
                  <a:pt x="7436723" y="1219584"/>
                  <a:pt x="7436723" y="1135896"/>
                </a:cubicBezTo>
                <a:cubicBezTo>
                  <a:pt x="7436723" y="1135896"/>
                  <a:pt x="7436723" y="1135896"/>
                  <a:pt x="7587181" y="1135896"/>
                </a:cubicBezTo>
                <a:cubicBezTo>
                  <a:pt x="7587181" y="1135896"/>
                  <a:pt x="7587181" y="1135896"/>
                  <a:pt x="7587181" y="1247480"/>
                </a:cubicBezTo>
                <a:cubicBezTo>
                  <a:pt x="7587181" y="1247480"/>
                  <a:pt x="7587181" y="1247480"/>
                  <a:pt x="7590525" y="1247480"/>
                </a:cubicBezTo>
                <a:lnTo>
                  <a:pt x="7613929" y="1247480"/>
                </a:lnTo>
                <a:cubicBezTo>
                  <a:pt x="7613929" y="1247480"/>
                  <a:pt x="7613929" y="1247480"/>
                  <a:pt x="7613929" y="1121948"/>
                </a:cubicBezTo>
                <a:cubicBezTo>
                  <a:pt x="7613929" y="1121948"/>
                  <a:pt x="7613929" y="1121948"/>
                  <a:pt x="7647365" y="1104513"/>
                </a:cubicBezTo>
                <a:cubicBezTo>
                  <a:pt x="7647365" y="1104513"/>
                  <a:pt x="7647365" y="1104513"/>
                  <a:pt x="7690831" y="1104513"/>
                </a:cubicBezTo>
                <a:cubicBezTo>
                  <a:pt x="7690831" y="1104513"/>
                  <a:pt x="7690831" y="1104513"/>
                  <a:pt x="7693757" y="1101899"/>
                </a:cubicBezTo>
                <a:lnTo>
                  <a:pt x="7714235" y="1083591"/>
                </a:lnTo>
                <a:cubicBezTo>
                  <a:pt x="7714235" y="1083591"/>
                  <a:pt x="7714235" y="1083591"/>
                  <a:pt x="7771075" y="1083591"/>
                </a:cubicBezTo>
                <a:cubicBezTo>
                  <a:pt x="7771075" y="1083591"/>
                  <a:pt x="7771075" y="1083591"/>
                  <a:pt x="7771075" y="1086207"/>
                </a:cubicBezTo>
                <a:lnTo>
                  <a:pt x="7771075" y="1104513"/>
                </a:lnTo>
                <a:cubicBezTo>
                  <a:pt x="7771075" y="1104513"/>
                  <a:pt x="7771075" y="1104513"/>
                  <a:pt x="7827915" y="1104513"/>
                </a:cubicBezTo>
                <a:cubicBezTo>
                  <a:pt x="7827915" y="1104513"/>
                  <a:pt x="7827915" y="1104513"/>
                  <a:pt x="7827915" y="1240505"/>
                </a:cubicBezTo>
                <a:cubicBezTo>
                  <a:pt x="7827915" y="1240505"/>
                  <a:pt x="7827915" y="1240505"/>
                  <a:pt x="7830005" y="1240505"/>
                </a:cubicBezTo>
                <a:lnTo>
                  <a:pt x="7844633" y="1240505"/>
                </a:lnTo>
                <a:cubicBezTo>
                  <a:pt x="7844633" y="1240505"/>
                  <a:pt x="7844633" y="1240505"/>
                  <a:pt x="7844633" y="1439262"/>
                </a:cubicBezTo>
                <a:cubicBezTo>
                  <a:pt x="7844633" y="1439262"/>
                  <a:pt x="7844633" y="1439262"/>
                  <a:pt x="7847975" y="1439262"/>
                </a:cubicBezTo>
                <a:lnTo>
                  <a:pt x="7871381" y="1439262"/>
                </a:lnTo>
                <a:cubicBezTo>
                  <a:pt x="7871381" y="1439262"/>
                  <a:pt x="7871381" y="1439262"/>
                  <a:pt x="7871381" y="1310244"/>
                </a:cubicBezTo>
                <a:cubicBezTo>
                  <a:pt x="7871381" y="1310244"/>
                  <a:pt x="7871381" y="1310244"/>
                  <a:pt x="7872635" y="1309373"/>
                </a:cubicBezTo>
                <a:lnTo>
                  <a:pt x="7881411" y="1303271"/>
                </a:lnTo>
                <a:cubicBezTo>
                  <a:pt x="7888099" y="1303271"/>
                  <a:pt x="7888099" y="1303271"/>
                  <a:pt x="7888099" y="1305014"/>
                </a:cubicBezTo>
                <a:lnTo>
                  <a:pt x="7888099" y="1317219"/>
                </a:lnTo>
                <a:cubicBezTo>
                  <a:pt x="7888099" y="1317219"/>
                  <a:pt x="7888099" y="1317219"/>
                  <a:pt x="7891441" y="1315475"/>
                </a:cubicBezTo>
                <a:lnTo>
                  <a:pt x="7914847" y="1303271"/>
                </a:lnTo>
                <a:cubicBezTo>
                  <a:pt x="7914847" y="1303271"/>
                  <a:pt x="7914847" y="1303271"/>
                  <a:pt x="7917773" y="1303271"/>
                </a:cubicBezTo>
                <a:lnTo>
                  <a:pt x="7938251" y="1303271"/>
                </a:lnTo>
                <a:cubicBezTo>
                  <a:pt x="7938251" y="1303271"/>
                  <a:pt x="7938251" y="1303271"/>
                  <a:pt x="7938251" y="1540385"/>
                </a:cubicBezTo>
                <a:cubicBezTo>
                  <a:pt x="7938251" y="1540385"/>
                  <a:pt x="7938251" y="1540385"/>
                  <a:pt x="7985061" y="1547360"/>
                </a:cubicBezTo>
                <a:cubicBezTo>
                  <a:pt x="7985061" y="1543872"/>
                  <a:pt x="7985061" y="1540385"/>
                  <a:pt x="7985061" y="1536899"/>
                </a:cubicBezTo>
                <a:cubicBezTo>
                  <a:pt x="8001779" y="1536899"/>
                  <a:pt x="8018495" y="1536899"/>
                  <a:pt x="8035213" y="1536899"/>
                </a:cubicBezTo>
                <a:cubicBezTo>
                  <a:pt x="8035213" y="1519463"/>
                  <a:pt x="8035213" y="1505516"/>
                  <a:pt x="8035213" y="1491567"/>
                </a:cubicBezTo>
                <a:lnTo>
                  <a:pt x="8048587" y="1491567"/>
                </a:lnTo>
                <a:cubicBezTo>
                  <a:pt x="8048587" y="1470645"/>
                  <a:pt x="8048587" y="1453211"/>
                  <a:pt x="8048587" y="1432289"/>
                </a:cubicBezTo>
                <a:cubicBezTo>
                  <a:pt x="8051931" y="1432289"/>
                  <a:pt x="8055275" y="1432289"/>
                  <a:pt x="8058619" y="1432289"/>
                </a:cubicBezTo>
                <a:cubicBezTo>
                  <a:pt x="8058619" y="1411367"/>
                  <a:pt x="8058619" y="1393932"/>
                  <a:pt x="8058619" y="1373010"/>
                </a:cubicBezTo>
                <a:cubicBezTo>
                  <a:pt x="8065305" y="1373010"/>
                  <a:pt x="8071991" y="1373010"/>
                  <a:pt x="8082023" y="1373010"/>
                </a:cubicBezTo>
                <a:cubicBezTo>
                  <a:pt x="8105427" y="1366037"/>
                  <a:pt x="8132175" y="1352088"/>
                  <a:pt x="8155579" y="1341627"/>
                </a:cubicBezTo>
                <a:cubicBezTo>
                  <a:pt x="8158923" y="1331166"/>
                  <a:pt x="8158923" y="1320705"/>
                  <a:pt x="8158923" y="1310244"/>
                </a:cubicBezTo>
                <a:cubicBezTo>
                  <a:pt x="8162267" y="1320705"/>
                  <a:pt x="8162267" y="1331166"/>
                  <a:pt x="8165611" y="1341627"/>
                </a:cubicBezTo>
                <a:cubicBezTo>
                  <a:pt x="8192359" y="1355576"/>
                  <a:pt x="8215763" y="1369523"/>
                  <a:pt x="8242511" y="1383471"/>
                </a:cubicBezTo>
                <a:cubicBezTo>
                  <a:pt x="8242511" y="1379993"/>
                  <a:pt x="8242511" y="1376516"/>
                  <a:pt x="8242511" y="1376498"/>
                </a:cubicBezTo>
                <a:cubicBezTo>
                  <a:pt x="8249197" y="1376498"/>
                  <a:pt x="8255887" y="1376498"/>
                  <a:pt x="8262573" y="1376498"/>
                </a:cubicBezTo>
                <a:cubicBezTo>
                  <a:pt x="8262573" y="1393932"/>
                  <a:pt x="8262573" y="1414854"/>
                  <a:pt x="8262573" y="1432289"/>
                </a:cubicBezTo>
                <a:cubicBezTo>
                  <a:pt x="8265917" y="1432289"/>
                  <a:pt x="8269259" y="1432289"/>
                  <a:pt x="8272603" y="1432289"/>
                </a:cubicBezTo>
                <a:cubicBezTo>
                  <a:pt x="8272603" y="1453211"/>
                  <a:pt x="8272603" y="1474133"/>
                  <a:pt x="8272603" y="1498541"/>
                </a:cubicBezTo>
                <a:cubicBezTo>
                  <a:pt x="8275947" y="1498541"/>
                  <a:pt x="8279291" y="1498541"/>
                  <a:pt x="8282635" y="1498541"/>
                </a:cubicBezTo>
                <a:cubicBezTo>
                  <a:pt x="8282635" y="1509002"/>
                  <a:pt x="8282635" y="1519463"/>
                  <a:pt x="8282635" y="1529924"/>
                </a:cubicBezTo>
                <a:cubicBezTo>
                  <a:pt x="8289321" y="1529924"/>
                  <a:pt x="8296007" y="1529924"/>
                  <a:pt x="8302695" y="1529924"/>
                </a:cubicBezTo>
                <a:cubicBezTo>
                  <a:pt x="8302695" y="1547360"/>
                  <a:pt x="8302695" y="1561307"/>
                  <a:pt x="8302695" y="1578741"/>
                </a:cubicBezTo>
                <a:cubicBezTo>
                  <a:pt x="8346161" y="1575255"/>
                  <a:pt x="8386283" y="1571768"/>
                  <a:pt x="8429747" y="1568280"/>
                </a:cubicBezTo>
                <a:cubicBezTo>
                  <a:pt x="8429747" y="1550846"/>
                  <a:pt x="8429747" y="1536899"/>
                  <a:pt x="8429747" y="1519463"/>
                </a:cubicBezTo>
                <a:cubicBezTo>
                  <a:pt x="8453153" y="1519463"/>
                  <a:pt x="8476557" y="1519463"/>
                  <a:pt x="8496619" y="1519463"/>
                </a:cubicBezTo>
                <a:cubicBezTo>
                  <a:pt x="8496619" y="1509002"/>
                  <a:pt x="8496619" y="1502028"/>
                  <a:pt x="8496619" y="1491567"/>
                </a:cubicBezTo>
                <a:cubicBezTo>
                  <a:pt x="8543429" y="1491567"/>
                  <a:pt x="8590237" y="1491567"/>
                  <a:pt x="8637047" y="1491567"/>
                </a:cubicBezTo>
                <a:cubicBezTo>
                  <a:pt x="8637047" y="1498541"/>
                  <a:pt x="8637047" y="1502028"/>
                  <a:pt x="8637047" y="1509002"/>
                </a:cubicBezTo>
                <a:cubicBezTo>
                  <a:pt x="8667139" y="1509002"/>
                  <a:pt x="8697229" y="1509002"/>
                  <a:pt x="8727321" y="1509002"/>
                </a:cubicBezTo>
                <a:cubicBezTo>
                  <a:pt x="8727321" y="1512489"/>
                  <a:pt x="8727321" y="1515977"/>
                  <a:pt x="8727321" y="1519463"/>
                </a:cubicBezTo>
                <a:cubicBezTo>
                  <a:pt x="8734007" y="1519463"/>
                  <a:pt x="8744039" y="1519463"/>
                  <a:pt x="8754069" y="1519463"/>
                </a:cubicBezTo>
                <a:cubicBezTo>
                  <a:pt x="8754069" y="1522950"/>
                  <a:pt x="8754069" y="1526438"/>
                  <a:pt x="8754069" y="1529924"/>
                </a:cubicBezTo>
                <a:cubicBezTo>
                  <a:pt x="8760755" y="1529924"/>
                  <a:pt x="8770787" y="1529924"/>
                  <a:pt x="8777473" y="1529924"/>
                </a:cubicBezTo>
                <a:cubicBezTo>
                  <a:pt x="8777473" y="1519920"/>
                  <a:pt x="8777473" y="1509917"/>
                  <a:pt x="8777473" y="1499913"/>
                </a:cubicBezTo>
                <a:lnTo>
                  <a:pt x="8882887" y="1682495"/>
                </a:lnTo>
                <a:lnTo>
                  <a:pt x="0" y="1682495"/>
                </a:lnTo>
                <a:lnTo>
                  <a:pt x="63077" y="1573241"/>
                </a:lnTo>
                <a:cubicBezTo>
                  <a:pt x="82889" y="1571585"/>
                  <a:pt x="102742" y="1569932"/>
                  <a:pt x="123345" y="1568279"/>
                </a:cubicBezTo>
                <a:cubicBezTo>
                  <a:pt x="123345" y="1550844"/>
                  <a:pt x="123345" y="1536897"/>
                  <a:pt x="123345" y="1519461"/>
                </a:cubicBezTo>
                <a:cubicBezTo>
                  <a:pt x="146749" y="1519461"/>
                  <a:pt x="170153" y="1519461"/>
                  <a:pt x="190215" y="1519461"/>
                </a:cubicBezTo>
                <a:cubicBezTo>
                  <a:pt x="190215" y="1509000"/>
                  <a:pt x="190215" y="1502027"/>
                  <a:pt x="190215" y="1491566"/>
                </a:cubicBezTo>
                <a:cubicBezTo>
                  <a:pt x="237025" y="1491566"/>
                  <a:pt x="283834" y="1491566"/>
                  <a:pt x="330643" y="1491566"/>
                </a:cubicBezTo>
                <a:cubicBezTo>
                  <a:pt x="330643" y="1498539"/>
                  <a:pt x="330643" y="1502027"/>
                  <a:pt x="330643" y="1509000"/>
                </a:cubicBezTo>
                <a:cubicBezTo>
                  <a:pt x="360735" y="1509000"/>
                  <a:pt x="390826" y="1509000"/>
                  <a:pt x="420917" y="1509000"/>
                </a:cubicBezTo>
                <a:cubicBezTo>
                  <a:pt x="420917" y="1512488"/>
                  <a:pt x="420917" y="1515975"/>
                  <a:pt x="420917" y="1519461"/>
                </a:cubicBezTo>
                <a:cubicBezTo>
                  <a:pt x="427605" y="1519461"/>
                  <a:pt x="437635" y="1519461"/>
                  <a:pt x="447665" y="1519461"/>
                </a:cubicBezTo>
                <a:cubicBezTo>
                  <a:pt x="447665" y="1522949"/>
                  <a:pt x="447665" y="1526436"/>
                  <a:pt x="447665" y="1529922"/>
                </a:cubicBezTo>
                <a:cubicBezTo>
                  <a:pt x="454353" y="1529922"/>
                  <a:pt x="464383" y="1529922"/>
                  <a:pt x="471070" y="1529922"/>
                </a:cubicBezTo>
                <a:cubicBezTo>
                  <a:pt x="471070" y="1477619"/>
                  <a:pt x="471070" y="1425314"/>
                  <a:pt x="471070" y="1373009"/>
                </a:cubicBezTo>
                <a:cubicBezTo>
                  <a:pt x="494475" y="1366035"/>
                  <a:pt x="517881" y="1359062"/>
                  <a:pt x="541285" y="1352087"/>
                </a:cubicBezTo>
                <a:cubicBezTo>
                  <a:pt x="584751" y="1352087"/>
                  <a:pt x="628216" y="1352087"/>
                  <a:pt x="671681" y="1352087"/>
                </a:cubicBezTo>
                <a:cubicBezTo>
                  <a:pt x="671681" y="1268400"/>
                  <a:pt x="671681" y="1184712"/>
                  <a:pt x="671681" y="1101026"/>
                </a:cubicBezTo>
                <a:cubicBezTo>
                  <a:pt x="681712" y="1094051"/>
                  <a:pt x="695086" y="1090565"/>
                  <a:pt x="708460" y="1083590"/>
                </a:cubicBezTo>
                <a:cubicBezTo>
                  <a:pt x="761956" y="1076616"/>
                  <a:pt x="815453" y="1066155"/>
                  <a:pt x="868949" y="1055694"/>
                </a:cubicBezTo>
                <a:cubicBezTo>
                  <a:pt x="889011" y="1062668"/>
                  <a:pt x="905728" y="1069643"/>
                  <a:pt x="925789" y="1073129"/>
                </a:cubicBezTo>
                <a:cubicBezTo>
                  <a:pt x="929133" y="1076616"/>
                  <a:pt x="932476" y="1080104"/>
                  <a:pt x="935819" y="1083590"/>
                </a:cubicBezTo>
                <a:cubicBezTo>
                  <a:pt x="935819" y="1240503"/>
                  <a:pt x="935819" y="1397418"/>
                  <a:pt x="935819" y="1550844"/>
                </a:cubicBezTo>
                <a:cubicBezTo>
                  <a:pt x="942507" y="1550844"/>
                  <a:pt x="949193" y="1550844"/>
                  <a:pt x="959224" y="1550844"/>
                </a:cubicBezTo>
                <a:cubicBezTo>
                  <a:pt x="959224" y="1488080"/>
                  <a:pt x="959224" y="1425314"/>
                  <a:pt x="959224" y="1362548"/>
                </a:cubicBezTo>
                <a:cubicBezTo>
                  <a:pt x="965911" y="1362548"/>
                  <a:pt x="972598" y="1362548"/>
                  <a:pt x="979285" y="1362548"/>
                </a:cubicBezTo>
                <a:cubicBezTo>
                  <a:pt x="979285" y="1355574"/>
                  <a:pt x="979285" y="1352087"/>
                  <a:pt x="979285" y="1345113"/>
                </a:cubicBezTo>
                <a:cubicBezTo>
                  <a:pt x="985972" y="1341626"/>
                  <a:pt x="992659" y="1338140"/>
                  <a:pt x="999346" y="1334652"/>
                </a:cubicBezTo>
                <a:lnTo>
                  <a:pt x="1016063" y="1334652"/>
                </a:lnTo>
                <a:cubicBezTo>
                  <a:pt x="1016063" y="1327679"/>
                  <a:pt x="1016063" y="1324191"/>
                  <a:pt x="1016063" y="1317218"/>
                </a:cubicBezTo>
                <a:cubicBezTo>
                  <a:pt x="1019407" y="1313730"/>
                  <a:pt x="1026094" y="1310243"/>
                  <a:pt x="1029437" y="1306757"/>
                </a:cubicBezTo>
                <a:cubicBezTo>
                  <a:pt x="1039469" y="1306757"/>
                  <a:pt x="1052843" y="1306757"/>
                  <a:pt x="1062874" y="1306757"/>
                </a:cubicBezTo>
                <a:cubicBezTo>
                  <a:pt x="1062874" y="1324191"/>
                  <a:pt x="1062874" y="1345113"/>
                  <a:pt x="1062874" y="1362548"/>
                </a:cubicBezTo>
                <a:cubicBezTo>
                  <a:pt x="1086279" y="1362548"/>
                  <a:pt x="1109683" y="1362548"/>
                  <a:pt x="1133087" y="1362548"/>
                </a:cubicBezTo>
                <a:cubicBezTo>
                  <a:pt x="1133087" y="1428801"/>
                  <a:pt x="1133087" y="1491566"/>
                  <a:pt x="1133087" y="1557819"/>
                </a:cubicBezTo>
                <a:cubicBezTo>
                  <a:pt x="1143118" y="1557819"/>
                  <a:pt x="1153149" y="1557819"/>
                  <a:pt x="1159835" y="1557819"/>
                </a:cubicBezTo>
                <a:cubicBezTo>
                  <a:pt x="1169866" y="1554332"/>
                  <a:pt x="1176553" y="1550844"/>
                  <a:pt x="1186583" y="1547358"/>
                </a:cubicBezTo>
                <a:cubicBezTo>
                  <a:pt x="1186583" y="1540383"/>
                  <a:pt x="1186583" y="1536897"/>
                  <a:pt x="1186583" y="1533410"/>
                </a:cubicBezTo>
                <a:cubicBezTo>
                  <a:pt x="1183240" y="1533410"/>
                  <a:pt x="1179897" y="1529922"/>
                  <a:pt x="1176553" y="1529922"/>
                </a:cubicBezTo>
                <a:cubicBezTo>
                  <a:pt x="1176553" y="1526436"/>
                  <a:pt x="1176553" y="1522949"/>
                  <a:pt x="1176553" y="1519461"/>
                </a:cubicBezTo>
                <a:cubicBezTo>
                  <a:pt x="1179897" y="1515975"/>
                  <a:pt x="1183240" y="1515975"/>
                  <a:pt x="1186583" y="1512488"/>
                </a:cubicBezTo>
                <a:cubicBezTo>
                  <a:pt x="1186583" y="1488080"/>
                  <a:pt x="1186583" y="1460183"/>
                  <a:pt x="1186583" y="1435775"/>
                </a:cubicBezTo>
                <a:cubicBezTo>
                  <a:pt x="1183240" y="1435775"/>
                  <a:pt x="1179897" y="1432287"/>
                  <a:pt x="1176553" y="1432287"/>
                </a:cubicBezTo>
                <a:cubicBezTo>
                  <a:pt x="1176553" y="1428801"/>
                  <a:pt x="1176553" y="1425314"/>
                  <a:pt x="1176553" y="1421826"/>
                </a:cubicBezTo>
                <a:cubicBezTo>
                  <a:pt x="1179897" y="1418340"/>
                  <a:pt x="1183240" y="1418340"/>
                  <a:pt x="1186583" y="1414853"/>
                </a:cubicBezTo>
                <a:lnTo>
                  <a:pt x="1193271" y="1407879"/>
                </a:lnTo>
                <a:lnTo>
                  <a:pt x="1193271" y="1393931"/>
                </a:lnTo>
                <a:cubicBezTo>
                  <a:pt x="1189927" y="1393931"/>
                  <a:pt x="1189927" y="1393931"/>
                  <a:pt x="1186583" y="1393931"/>
                </a:cubicBezTo>
                <a:cubicBezTo>
                  <a:pt x="1186583" y="1390443"/>
                  <a:pt x="1186583" y="1386957"/>
                  <a:pt x="1186583" y="1383470"/>
                </a:cubicBezTo>
                <a:cubicBezTo>
                  <a:pt x="1189927" y="1383470"/>
                  <a:pt x="1193271" y="1379982"/>
                  <a:pt x="1196614" y="1376496"/>
                </a:cubicBezTo>
                <a:cubicBezTo>
                  <a:pt x="1199957" y="1334652"/>
                  <a:pt x="1209988" y="1299783"/>
                  <a:pt x="1250110" y="1278861"/>
                </a:cubicBezTo>
                <a:cubicBezTo>
                  <a:pt x="1246767" y="1278861"/>
                  <a:pt x="1246767" y="1275374"/>
                  <a:pt x="1243423" y="1275374"/>
                </a:cubicBezTo>
                <a:cubicBezTo>
                  <a:pt x="1243423" y="1271886"/>
                  <a:pt x="1243423" y="1268400"/>
                  <a:pt x="1243423" y="1264913"/>
                </a:cubicBezTo>
                <a:cubicBezTo>
                  <a:pt x="1246767" y="1264913"/>
                  <a:pt x="1250110" y="1261425"/>
                  <a:pt x="1253453" y="1261425"/>
                </a:cubicBezTo>
                <a:cubicBezTo>
                  <a:pt x="1253453" y="1254452"/>
                  <a:pt x="1253453" y="1250964"/>
                  <a:pt x="1253453" y="1247478"/>
                </a:cubicBezTo>
                <a:cubicBezTo>
                  <a:pt x="1256797" y="1247478"/>
                  <a:pt x="1256797" y="1247478"/>
                  <a:pt x="1260141" y="1247478"/>
                </a:cubicBezTo>
                <a:cubicBezTo>
                  <a:pt x="1260141" y="1237017"/>
                  <a:pt x="1260141" y="1226556"/>
                  <a:pt x="1260141" y="1216095"/>
                </a:cubicBezTo>
                <a:cubicBezTo>
                  <a:pt x="1256797" y="1216095"/>
                  <a:pt x="1256797" y="1216095"/>
                  <a:pt x="1253453" y="1216095"/>
                </a:cubicBezTo>
                <a:cubicBezTo>
                  <a:pt x="1253453" y="1212608"/>
                  <a:pt x="1253453" y="1212608"/>
                  <a:pt x="1253453" y="1209122"/>
                </a:cubicBezTo>
                <a:lnTo>
                  <a:pt x="1260141" y="1205634"/>
                </a:lnTo>
                <a:cubicBezTo>
                  <a:pt x="1266827" y="1198661"/>
                  <a:pt x="1270171" y="1191686"/>
                  <a:pt x="1276858" y="1181225"/>
                </a:cubicBezTo>
                <a:cubicBezTo>
                  <a:pt x="1280201" y="1174251"/>
                  <a:pt x="1280201" y="1170765"/>
                  <a:pt x="1280201" y="1167278"/>
                </a:cubicBezTo>
                <a:cubicBezTo>
                  <a:pt x="1273515" y="1156817"/>
                  <a:pt x="1273515" y="1139382"/>
                  <a:pt x="1280201" y="1128921"/>
                </a:cubicBezTo>
                <a:cubicBezTo>
                  <a:pt x="1280203" y="1128917"/>
                  <a:pt x="1280225" y="1128848"/>
                  <a:pt x="1280620" y="1127613"/>
                </a:cubicBezTo>
                <a:lnTo>
                  <a:pt x="1283545" y="1118460"/>
                </a:lnTo>
                <a:cubicBezTo>
                  <a:pt x="1283547" y="1118465"/>
                  <a:pt x="1283569" y="1118534"/>
                  <a:pt x="1283963" y="1119768"/>
                </a:cubicBezTo>
                <a:lnTo>
                  <a:pt x="1286889" y="1128921"/>
                </a:lnTo>
                <a:cubicBezTo>
                  <a:pt x="1293575" y="1139382"/>
                  <a:pt x="1296919" y="1156817"/>
                  <a:pt x="1290232" y="1167278"/>
                </a:cubicBezTo>
                <a:cubicBezTo>
                  <a:pt x="1290232" y="1170765"/>
                  <a:pt x="1290232" y="1174251"/>
                  <a:pt x="1290232" y="1177739"/>
                </a:cubicBezTo>
                <a:cubicBezTo>
                  <a:pt x="1296919" y="1188200"/>
                  <a:pt x="1303606" y="1198661"/>
                  <a:pt x="1306951" y="1205634"/>
                </a:cubicBezTo>
                <a:cubicBezTo>
                  <a:pt x="1310295" y="1205634"/>
                  <a:pt x="1310295" y="1209122"/>
                  <a:pt x="1313638" y="1209122"/>
                </a:cubicBezTo>
                <a:cubicBezTo>
                  <a:pt x="1313638" y="1212608"/>
                  <a:pt x="1313638" y="1212608"/>
                  <a:pt x="1313638" y="1216095"/>
                </a:cubicBezTo>
                <a:cubicBezTo>
                  <a:pt x="1310295" y="1226556"/>
                  <a:pt x="1310295" y="1237017"/>
                  <a:pt x="1310295" y="1247478"/>
                </a:cubicBezTo>
                <a:cubicBezTo>
                  <a:pt x="1316981" y="1250964"/>
                  <a:pt x="1316981" y="1254452"/>
                  <a:pt x="1316981" y="1261425"/>
                </a:cubicBezTo>
                <a:lnTo>
                  <a:pt x="1323669" y="1264913"/>
                </a:lnTo>
                <a:cubicBezTo>
                  <a:pt x="1323669" y="1268400"/>
                  <a:pt x="1323669" y="1271886"/>
                  <a:pt x="1323669" y="1275374"/>
                </a:cubicBezTo>
                <a:cubicBezTo>
                  <a:pt x="1320325" y="1278861"/>
                  <a:pt x="1320325" y="1278861"/>
                  <a:pt x="1316981" y="1278861"/>
                </a:cubicBezTo>
                <a:cubicBezTo>
                  <a:pt x="1337042" y="1289322"/>
                  <a:pt x="1348745" y="1303270"/>
                  <a:pt x="1356268" y="1319833"/>
                </a:cubicBezTo>
                <a:lnTo>
                  <a:pt x="1369603" y="1373009"/>
                </a:lnTo>
                <a:lnTo>
                  <a:pt x="1417287" y="1373009"/>
                </a:lnTo>
                <a:lnTo>
                  <a:pt x="1417287" y="1329494"/>
                </a:lnTo>
                <a:lnTo>
                  <a:pt x="1409211" y="1329494"/>
                </a:lnTo>
                <a:cubicBezTo>
                  <a:pt x="1409211" y="1329459"/>
                  <a:pt x="1409211" y="1326621"/>
                  <a:pt x="1409211" y="1086294"/>
                </a:cubicBezTo>
                <a:cubicBezTo>
                  <a:pt x="1409228" y="1086294"/>
                  <a:pt x="1409934" y="1086294"/>
                  <a:pt x="1439612" y="1086294"/>
                </a:cubicBezTo>
                <a:cubicBezTo>
                  <a:pt x="1439618" y="1086285"/>
                  <a:pt x="1439673" y="1086162"/>
                  <a:pt x="1440372" y="1084673"/>
                </a:cubicBezTo>
                <a:lnTo>
                  <a:pt x="1445691" y="1073324"/>
                </a:lnTo>
                <a:cubicBezTo>
                  <a:pt x="1445705" y="1073325"/>
                  <a:pt x="1445874" y="1073352"/>
                  <a:pt x="1448352" y="1073729"/>
                </a:cubicBezTo>
                <a:lnTo>
                  <a:pt x="1466972" y="1076565"/>
                </a:lnTo>
                <a:cubicBezTo>
                  <a:pt x="1466976" y="1076580"/>
                  <a:pt x="1467033" y="1076732"/>
                  <a:pt x="1467732" y="1078593"/>
                </a:cubicBezTo>
                <a:lnTo>
                  <a:pt x="1473051" y="1092779"/>
                </a:lnTo>
                <a:cubicBezTo>
                  <a:pt x="1473072" y="1092780"/>
                  <a:pt x="1473966" y="1092855"/>
                  <a:pt x="1512572" y="1096022"/>
                </a:cubicBezTo>
                <a:cubicBezTo>
                  <a:pt x="1512572" y="1095992"/>
                  <a:pt x="1512572" y="1093697"/>
                  <a:pt x="1512572" y="911190"/>
                </a:cubicBezTo>
                <a:cubicBezTo>
                  <a:pt x="1512585" y="911190"/>
                  <a:pt x="1512764" y="911190"/>
                  <a:pt x="1515612" y="911190"/>
                </a:cubicBezTo>
                <a:lnTo>
                  <a:pt x="1536893" y="911190"/>
                </a:lnTo>
                <a:cubicBezTo>
                  <a:pt x="1536893" y="911157"/>
                  <a:pt x="1536893" y="908586"/>
                  <a:pt x="1536893" y="706902"/>
                </a:cubicBezTo>
                <a:cubicBezTo>
                  <a:pt x="1536905" y="706902"/>
                  <a:pt x="1537067" y="706902"/>
                  <a:pt x="1539552" y="706902"/>
                </a:cubicBezTo>
                <a:lnTo>
                  <a:pt x="1558173" y="706902"/>
                </a:lnTo>
                <a:cubicBezTo>
                  <a:pt x="1558173" y="706877"/>
                  <a:pt x="1558173" y="704768"/>
                  <a:pt x="1558173" y="535041"/>
                </a:cubicBezTo>
                <a:cubicBezTo>
                  <a:pt x="1564253" y="531798"/>
                  <a:pt x="1564253" y="531798"/>
                  <a:pt x="1564253" y="492885"/>
                </a:cubicBezTo>
                <a:cubicBezTo>
                  <a:pt x="1564263" y="492885"/>
                  <a:pt x="1564443" y="492885"/>
                  <a:pt x="1567293" y="492885"/>
                </a:cubicBezTo>
                <a:lnTo>
                  <a:pt x="1588574" y="492885"/>
                </a:lnTo>
                <a:cubicBezTo>
                  <a:pt x="1588590" y="492851"/>
                  <a:pt x="1589499" y="490800"/>
                  <a:pt x="1643294" y="369665"/>
                </a:cubicBezTo>
                <a:cubicBezTo>
                  <a:pt x="1643294" y="369644"/>
                  <a:pt x="1643345" y="366717"/>
                  <a:pt x="1649375" y="0"/>
                </a:cubicBezTo>
                <a:close/>
              </a:path>
            </a:pathLst>
          </a:custGeom>
          <a:solidFill>
            <a:srgbClr val="2D587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08" name="Google Shape;108;p3"/>
          <p:cNvSpPr/>
          <p:nvPr/>
        </p:nvSpPr>
        <p:spPr>
          <a:xfrm>
            <a:off x="1631008" y="3105132"/>
            <a:ext cx="408227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청</a:t>
            </a:r>
            <a:r>
              <a:rPr lang="ko-KR" sz="54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춘이</a:t>
            </a:r>
            <a:endParaRPr sz="54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1631008" y="3930155"/>
            <a:ext cx="766325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청</a:t>
            </a:r>
            <a:r>
              <a:rPr lang="ko-KR" sz="54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춘을 위해</a:t>
            </a:r>
            <a:endParaRPr sz="54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"/>
          <p:cNvSpPr/>
          <p:nvPr/>
        </p:nvSpPr>
        <p:spPr>
          <a:xfrm>
            <a:off x="5389322" y="3105133"/>
            <a:ext cx="2764651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일</a:t>
            </a:r>
            <a:r>
              <a:rPr lang="ko-KR" sz="54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한다</a:t>
            </a:r>
            <a:endParaRPr sz="54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500897" y="271847"/>
            <a:ext cx="641479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endParaRPr sz="5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"/>
          <p:cNvSpPr txBox="1"/>
          <p:nvPr/>
        </p:nvSpPr>
        <p:spPr>
          <a:xfrm>
            <a:off x="1237443" y="730143"/>
            <a:ext cx="1246677" cy="30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팀원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1142376" y="300337"/>
            <a:ext cx="388443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스타트업 소개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5FB954C-B9AD-40B3-9405-F15FB2842EF9}"/>
              </a:ext>
            </a:extLst>
          </p:cNvPr>
          <p:cNvGrpSpPr/>
          <p:nvPr/>
        </p:nvGrpSpPr>
        <p:grpSpPr>
          <a:xfrm>
            <a:off x="6301215" y="1331202"/>
            <a:ext cx="2095500" cy="3639173"/>
            <a:chOff x="4579620" y="1234440"/>
            <a:chExt cx="2095500" cy="3639173"/>
          </a:xfrm>
        </p:grpSpPr>
        <p:pic>
          <p:nvPicPr>
            <p:cNvPr id="119" name="Google Shape;119;p4" descr="KakaoTalk_20191129_011621557.pn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699997" y="1701703"/>
              <a:ext cx="1597307" cy="159730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0" name="Google Shape;120;p4"/>
            <p:cNvGrpSpPr/>
            <p:nvPr/>
          </p:nvGrpSpPr>
          <p:grpSpPr>
            <a:xfrm>
              <a:off x="4579620" y="1234440"/>
              <a:ext cx="2095500" cy="2232660"/>
              <a:chOff x="434340" y="1074420"/>
              <a:chExt cx="2095500" cy="2232660"/>
            </a:xfrm>
          </p:grpSpPr>
          <p:sp>
            <p:nvSpPr>
              <p:cNvPr id="121" name="Google Shape;121;p4"/>
              <p:cNvSpPr/>
              <p:nvPr/>
            </p:nvSpPr>
            <p:spPr>
              <a:xfrm>
                <a:off x="648182" y="1449928"/>
                <a:ext cx="1655180" cy="1655180"/>
              </a:xfrm>
              <a:prstGeom prst="ellipse">
                <a:avLst/>
              </a:prstGeom>
              <a:noFill/>
              <a:ln w="38100" cap="flat" cmpd="sng">
                <a:solidFill>
                  <a:srgbClr val="2D587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 dirty="0">
                  <a:solidFill>
                    <a:schemeClr val="lt1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434340" y="1074420"/>
                <a:ext cx="2095500" cy="2232660"/>
              </a:xfrm>
              <a:prstGeom prst="donut">
                <a:avLst>
                  <a:gd name="adj" fmla="val 8254"/>
                </a:avLst>
              </a:prstGeom>
              <a:solidFill>
                <a:srgbClr val="E9E4E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 dirty="0">
                  <a:solidFill>
                    <a:schemeClr val="dk1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endParaRPr>
              </a:p>
            </p:txBody>
          </p:sp>
        </p:grpSp>
        <p:grpSp>
          <p:nvGrpSpPr>
            <p:cNvPr id="123" name="Google Shape;123;p4"/>
            <p:cNvGrpSpPr/>
            <p:nvPr/>
          </p:nvGrpSpPr>
          <p:grpSpPr>
            <a:xfrm>
              <a:off x="4756840" y="3409451"/>
              <a:ext cx="1788740" cy="1464162"/>
              <a:chOff x="3779910" y="3327771"/>
              <a:chExt cx="1639679" cy="1464162"/>
            </a:xfrm>
          </p:grpSpPr>
          <p:sp>
            <p:nvSpPr>
              <p:cNvPr id="124" name="Google Shape;124;p4"/>
              <p:cNvSpPr txBox="1"/>
              <p:nvPr/>
            </p:nvSpPr>
            <p:spPr>
              <a:xfrm>
                <a:off x="3779911" y="3711633"/>
                <a:ext cx="1584177" cy="2495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1400"/>
                  <a:buFont typeface="Arial"/>
                  <a:buNone/>
                </a:pPr>
                <a:r>
                  <a:rPr lang="ko-KR" sz="1400" b="1">
                    <a:solidFill>
                      <a:schemeClr val="accent1"/>
                    </a:solidFill>
                    <a:latin typeface="Arial"/>
                    <a:ea typeface="Arial"/>
                    <a:cs typeface="Arial"/>
                    <a:sym typeface="Arial"/>
                  </a:rPr>
                  <a:t>#창의성</a:t>
                </a:r>
                <a:endParaRPr sz="1400" b="1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4"/>
              <p:cNvSpPr txBox="1"/>
              <p:nvPr/>
            </p:nvSpPr>
            <p:spPr>
              <a:xfrm>
                <a:off x="3779910" y="3960977"/>
                <a:ext cx="1639679" cy="83095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200" dirty="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우리</a:t>
                </a:r>
                <a:r>
                  <a:rPr lang="en-US" altLang="ko-KR" sz="1200" dirty="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 </a:t>
                </a:r>
                <a:r>
                  <a:rPr lang="ko-KR" sz="1200" dirty="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팀의 의견이 막힐 때, 창의적인 의견을 제시</a:t>
                </a:r>
                <a:r>
                  <a:rPr lang="ko-KR" altLang="en-US" sz="1200" dirty="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하여 회사의 방향을 이끈다</a:t>
                </a:r>
                <a:r>
                  <a:rPr lang="ko-KR" sz="1200" dirty="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 </a:t>
                </a:r>
                <a:endParaRPr dirty="0"/>
              </a:p>
            </p:txBody>
          </p:sp>
          <p:sp>
            <p:nvSpPr>
              <p:cNvPr id="126" name="Google Shape;126;p4"/>
              <p:cNvSpPr txBox="1"/>
              <p:nvPr/>
            </p:nvSpPr>
            <p:spPr>
              <a:xfrm>
                <a:off x="3779911" y="3327771"/>
                <a:ext cx="1584177" cy="318675"/>
              </a:xfrm>
              <a:prstGeom prst="rect">
                <a:avLst/>
              </a:prstGeom>
              <a:solidFill>
                <a:srgbClr val="2D5871"/>
              </a:solidFill>
              <a:ln w="19050" cap="flat" cmpd="sng">
                <a:solidFill>
                  <a:srgbClr val="2D587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E9E4E1"/>
                  </a:buClr>
                  <a:buSzPts val="1400"/>
                  <a:buFont typeface="Arial"/>
                  <a:buNone/>
                </a:pPr>
                <a:r>
                  <a:rPr lang="ko-KR" sz="1400" b="1" dirty="0">
                    <a:solidFill>
                      <a:srgbClr val="E9E4E1"/>
                    </a:solidFill>
                    <a:latin typeface="Arial"/>
                    <a:ea typeface="Arial"/>
                    <a:cs typeface="Arial"/>
                    <a:sym typeface="Arial"/>
                  </a:rPr>
                  <a:t>이지영</a:t>
                </a:r>
                <a:endParaRPr sz="1400" b="1" dirty="0">
                  <a:solidFill>
                    <a:srgbClr val="E9E4E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EE6AB7FC-1D2C-4747-AFBC-A6015ECBAF82}"/>
              </a:ext>
            </a:extLst>
          </p:cNvPr>
          <p:cNvGrpSpPr/>
          <p:nvPr/>
        </p:nvGrpSpPr>
        <p:grpSpPr>
          <a:xfrm>
            <a:off x="2349007" y="1323582"/>
            <a:ext cx="2095500" cy="3454507"/>
            <a:chOff x="6659880" y="1234440"/>
            <a:chExt cx="2095500" cy="3454507"/>
          </a:xfrm>
        </p:grpSpPr>
        <p:pic>
          <p:nvPicPr>
            <p:cNvPr id="115" name="Google Shape;115;p4" descr="KakaoTalk_20191129_012313648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924630" y="1744980"/>
              <a:ext cx="1548810" cy="154881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7" name="Google Shape;127;p4"/>
            <p:cNvGrpSpPr/>
            <p:nvPr/>
          </p:nvGrpSpPr>
          <p:grpSpPr>
            <a:xfrm>
              <a:off x="6659880" y="1234440"/>
              <a:ext cx="2095500" cy="3454507"/>
              <a:chOff x="434340" y="1074420"/>
              <a:chExt cx="2095500" cy="3454507"/>
            </a:xfrm>
          </p:grpSpPr>
          <p:grpSp>
            <p:nvGrpSpPr>
              <p:cNvPr id="128" name="Google Shape;128;p4"/>
              <p:cNvGrpSpPr/>
              <p:nvPr/>
            </p:nvGrpSpPr>
            <p:grpSpPr>
              <a:xfrm>
                <a:off x="434340" y="1074420"/>
                <a:ext cx="2095500" cy="2232660"/>
                <a:chOff x="434340" y="1074420"/>
                <a:chExt cx="2095500" cy="2232660"/>
              </a:xfrm>
            </p:grpSpPr>
            <p:sp>
              <p:nvSpPr>
                <p:cNvPr id="129" name="Google Shape;129;p4"/>
                <p:cNvSpPr/>
                <p:nvPr/>
              </p:nvSpPr>
              <p:spPr>
                <a:xfrm>
                  <a:off x="648182" y="1449928"/>
                  <a:ext cx="1655180" cy="1655180"/>
                </a:xfrm>
                <a:prstGeom prst="ellipse">
                  <a:avLst/>
                </a:prstGeom>
                <a:noFill/>
                <a:ln w="38100" cap="flat" cmpd="sng">
                  <a:solidFill>
                    <a:srgbClr val="2D587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500" dirty="0">
                    <a:solidFill>
                      <a:schemeClr val="lt1"/>
                    </a:solidFill>
                    <a:latin typeface="Arial" panose="020B0604020202020204" pitchFamily="34" charset="0"/>
                    <a:ea typeface="Calibri"/>
                    <a:cs typeface="Arial" panose="020B0604020202020204" pitchFamily="34" charset="0"/>
                    <a:sym typeface="Calibri"/>
                  </a:endParaRPr>
                </a:p>
              </p:txBody>
            </p:sp>
            <p:sp>
              <p:nvSpPr>
                <p:cNvPr id="130" name="Google Shape;130;p4"/>
                <p:cNvSpPr/>
                <p:nvPr/>
              </p:nvSpPr>
              <p:spPr>
                <a:xfrm>
                  <a:off x="434340" y="1074420"/>
                  <a:ext cx="2095500" cy="2232660"/>
                </a:xfrm>
                <a:prstGeom prst="donut">
                  <a:avLst>
                    <a:gd name="adj" fmla="val 8254"/>
                  </a:avLst>
                </a:prstGeom>
                <a:solidFill>
                  <a:srgbClr val="E9E4E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500" dirty="0">
                    <a:solidFill>
                      <a:schemeClr val="dk1"/>
                    </a:solidFill>
                    <a:latin typeface="Arial" panose="020B0604020202020204" pitchFamily="34" charset="0"/>
                    <a:ea typeface="Calibri"/>
                    <a:cs typeface="Arial" panose="020B0604020202020204" pitchFamily="34" charset="0"/>
                    <a:sym typeface="Calibri"/>
                  </a:endParaRPr>
                </a:p>
              </p:txBody>
            </p:sp>
          </p:grpSp>
          <p:grpSp>
            <p:nvGrpSpPr>
              <p:cNvPr id="131" name="Google Shape;131;p4"/>
              <p:cNvGrpSpPr/>
              <p:nvPr/>
            </p:nvGrpSpPr>
            <p:grpSpPr>
              <a:xfrm>
                <a:off x="611560" y="3249431"/>
                <a:ext cx="1728192" cy="1279496"/>
                <a:chOff x="3779911" y="3327771"/>
                <a:chExt cx="1584177" cy="1279496"/>
              </a:xfrm>
            </p:grpSpPr>
            <p:sp>
              <p:nvSpPr>
                <p:cNvPr id="132" name="Google Shape;132;p4"/>
                <p:cNvSpPr txBox="1"/>
                <p:nvPr/>
              </p:nvSpPr>
              <p:spPr>
                <a:xfrm>
                  <a:off x="3779911" y="3711633"/>
                  <a:ext cx="1584177" cy="2495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accent1"/>
                    </a:buClr>
                    <a:buSzPts val="1400"/>
                    <a:buFont typeface="Arial"/>
                    <a:buNone/>
                  </a:pPr>
                  <a:r>
                    <a:rPr lang="ko-KR" sz="1400" b="1">
                      <a:solidFill>
                        <a:schemeClr val="accen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#책임감</a:t>
                  </a:r>
                  <a:endParaRPr sz="1400" b="1">
                    <a:solidFill>
                      <a:schemeClr val="accen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" name="Google Shape;133;p4"/>
                <p:cNvSpPr txBox="1"/>
                <p:nvPr/>
              </p:nvSpPr>
              <p:spPr>
                <a:xfrm>
                  <a:off x="3779911" y="3960977"/>
                  <a:ext cx="1584177" cy="64629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1200" dirty="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회사에 모든 일에 </a:t>
                  </a:r>
                  <a:endParaRPr sz="1200" dirty="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1200" dirty="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책임을 다하고 </a:t>
                  </a:r>
                  <a:endParaRPr sz="1200" dirty="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1200" dirty="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회사원들과 </a:t>
                  </a:r>
                  <a:r>
                    <a:rPr lang="ko-KR" altLang="en-US" sz="1200" dirty="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협력한다</a:t>
                  </a:r>
                  <a:endParaRPr sz="1200" dirty="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4" name="Google Shape;134;p4"/>
                <p:cNvSpPr txBox="1"/>
                <p:nvPr/>
              </p:nvSpPr>
              <p:spPr>
                <a:xfrm>
                  <a:off x="3779911" y="3327771"/>
                  <a:ext cx="1584177" cy="318675"/>
                </a:xfrm>
                <a:prstGeom prst="rect">
                  <a:avLst/>
                </a:prstGeom>
                <a:solidFill>
                  <a:srgbClr val="2D5871"/>
                </a:solidFill>
                <a:ln w="19050" cap="flat" cmpd="sng">
                  <a:solidFill>
                    <a:srgbClr val="2D587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E9E4E1"/>
                    </a:buClr>
                    <a:buSzPts val="1400"/>
                    <a:buFont typeface="Arial"/>
                    <a:buNone/>
                  </a:pPr>
                  <a:r>
                    <a:rPr lang="ko-KR" sz="1400" b="1">
                      <a:solidFill>
                        <a:srgbClr val="E9E4E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노선호</a:t>
                  </a:r>
                  <a:endParaRPr sz="1400" b="1">
                    <a:solidFill>
                      <a:srgbClr val="E9E4E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31942EBD-379E-435C-9E55-722263A1EA1B}"/>
              </a:ext>
            </a:extLst>
          </p:cNvPr>
          <p:cNvGrpSpPr/>
          <p:nvPr/>
        </p:nvGrpSpPr>
        <p:grpSpPr>
          <a:xfrm>
            <a:off x="423019" y="1314878"/>
            <a:ext cx="2095500" cy="3454548"/>
            <a:chOff x="434340" y="1234440"/>
            <a:chExt cx="2095500" cy="3454548"/>
          </a:xfrm>
        </p:grpSpPr>
        <p:pic>
          <p:nvPicPr>
            <p:cNvPr id="135" name="Google Shape;135;p4" descr="KakaoTalk_20191129_011922525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541020" y="1680210"/>
              <a:ext cx="1668780" cy="166878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6" name="Google Shape;136;p4"/>
            <p:cNvGrpSpPr/>
            <p:nvPr/>
          </p:nvGrpSpPr>
          <p:grpSpPr>
            <a:xfrm>
              <a:off x="434340" y="1234440"/>
              <a:ext cx="2095500" cy="3454548"/>
              <a:chOff x="434340" y="1074420"/>
              <a:chExt cx="2095500" cy="3454548"/>
            </a:xfrm>
          </p:grpSpPr>
          <p:grpSp>
            <p:nvGrpSpPr>
              <p:cNvPr id="137" name="Google Shape;137;p4"/>
              <p:cNvGrpSpPr/>
              <p:nvPr/>
            </p:nvGrpSpPr>
            <p:grpSpPr>
              <a:xfrm>
                <a:off x="434340" y="1074420"/>
                <a:ext cx="2095500" cy="2232660"/>
                <a:chOff x="434340" y="1074420"/>
                <a:chExt cx="2095500" cy="2232660"/>
              </a:xfrm>
            </p:grpSpPr>
            <p:sp>
              <p:nvSpPr>
                <p:cNvPr id="138" name="Google Shape;138;p4"/>
                <p:cNvSpPr/>
                <p:nvPr/>
              </p:nvSpPr>
              <p:spPr>
                <a:xfrm>
                  <a:off x="648182" y="1449928"/>
                  <a:ext cx="1655180" cy="1655180"/>
                </a:xfrm>
                <a:prstGeom prst="ellipse">
                  <a:avLst/>
                </a:prstGeom>
                <a:noFill/>
                <a:ln w="38100" cap="flat" cmpd="sng">
                  <a:solidFill>
                    <a:srgbClr val="2D587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500" dirty="0">
                    <a:solidFill>
                      <a:schemeClr val="lt1"/>
                    </a:solidFill>
                    <a:latin typeface="Arial" panose="020B0604020202020204" pitchFamily="34" charset="0"/>
                    <a:ea typeface="Calibri"/>
                    <a:cs typeface="Arial" panose="020B0604020202020204" pitchFamily="34" charset="0"/>
                    <a:sym typeface="Calibri"/>
                  </a:endParaRPr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434340" y="1074420"/>
                  <a:ext cx="2095500" cy="2232660"/>
                </a:xfrm>
                <a:prstGeom prst="donut">
                  <a:avLst>
                    <a:gd name="adj" fmla="val 8254"/>
                  </a:avLst>
                </a:prstGeom>
                <a:solidFill>
                  <a:srgbClr val="E9E4E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500" dirty="0">
                    <a:solidFill>
                      <a:schemeClr val="dk1"/>
                    </a:solidFill>
                    <a:latin typeface="Arial" panose="020B0604020202020204" pitchFamily="34" charset="0"/>
                    <a:ea typeface="Calibri"/>
                    <a:cs typeface="Arial" panose="020B0604020202020204" pitchFamily="34" charset="0"/>
                    <a:sym typeface="Calibri"/>
                  </a:endParaRPr>
                </a:p>
              </p:txBody>
            </p:sp>
          </p:grpSp>
          <p:grpSp>
            <p:nvGrpSpPr>
              <p:cNvPr id="140" name="Google Shape;140;p4"/>
              <p:cNvGrpSpPr/>
              <p:nvPr/>
            </p:nvGrpSpPr>
            <p:grpSpPr>
              <a:xfrm>
                <a:off x="611560" y="3249431"/>
                <a:ext cx="1796360" cy="1279537"/>
                <a:chOff x="3779910" y="3327771"/>
                <a:chExt cx="1646664" cy="1279537"/>
              </a:xfrm>
            </p:grpSpPr>
            <p:sp>
              <p:nvSpPr>
                <p:cNvPr id="141" name="Google Shape;141;p4"/>
                <p:cNvSpPr txBox="1"/>
                <p:nvPr/>
              </p:nvSpPr>
              <p:spPr>
                <a:xfrm>
                  <a:off x="3779911" y="3711633"/>
                  <a:ext cx="1584177" cy="24958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accent1"/>
                    </a:buClr>
                    <a:buSzPts val="1400"/>
                    <a:buFont typeface="Arial"/>
                    <a:buNone/>
                  </a:pPr>
                  <a:r>
                    <a:rPr lang="ko-KR" sz="1400" b="1">
                      <a:solidFill>
                        <a:schemeClr val="accen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#신중성</a:t>
                  </a:r>
                  <a:endParaRPr sz="1400" b="1">
                    <a:solidFill>
                      <a:schemeClr val="accen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2" name="Google Shape;142;p4"/>
                <p:cNvSpPr txBox="1"/>
                <p:nvPr/>
              </p:nvSpPr>
              <p:spPr>
                <a:xfrm>
                  <a:off x="3779910" y="3960977"/>
                  <a:ext cx="1646664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120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어떠한 결정을 할 때 </a:t>
                  </a:r>
                  <a:endParaRPr sz="12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120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여러 선택지를 고려해서</a:t>
                  </a:r>
                  <a:endParaRPr sz="12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-KR" sz="120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최선의 선택을 하게 돕는다</a:t>
                  </a:r>
                  <a:endParaRPr sz="12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3" name="Google Shape;143;p4"/>
                <p:cNvSpPr txBox="1"/>
                <p:nvPr/>
              </p:nvSpPr>
              <p:spPr>
                <a:xfrm>
                  <a:off x="3779911" y="3327771"/>
                  <a:ext cx="1584177" cy="318675"/>
                </a:xfrm>
                <a:prstGeom prst="rect">
                  <a:avLst/>
                </a:prstGeom>
                <a:solidFill>
                  <a:srgbClr val="2D5871"/>
                </a:solidFill>
                <a:ln w="19050" cap="flat" cmpd="sng">
                  <a:solidFill>
                    <a:srgbClr val="2D587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E9E4E1"/>
                    </a:buClr>
                    <a:buSzPts val="1400"/>
                    <a:buFont typeface="Arial"/>
                    <a:buNone/>
                  </a:pPr>
                  <a:r>
                    <a:rPr lang="ko-KR" sz="1400" b="1">
                      <a:solidFill>
                        <a:srgbClr val="E9E4E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고지수</a:t>
                  </a:r>
                  <a:endParaRPr sz="1400" b="1">
                    <a:solidFill>
                      <a:srgbClr val="E9E4E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99524FB-B5DE-4E26-AB3B-DFD42F6F7B8A}"/>
              </a:ext>
            </a:extLst>
          </p:cNvPr>
          <p:cNvGrpSpPr/>
          <p:nvPr/>
        </p:nvGrpSpPr>
        <p:grpSpPr>
          <a:xfrm>
            <a:off x="4305036" y="1323582"/>
            <a:ext cx="2133600" cy="3639214"/>
            <a:chOff x="2484120" y="1234440"/>
            <a:chExt cx="2133600" cy="3639214"/>
          </a:xfrm>
        </p:grpSpPr>
        <p:pic>
          <p:nvPicPr>
            <p:cNvPr id="144" name="Google Shape;144;p4" descr="KakaoTalk_20191129_012151727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2689860" y="1622610"/>
              <a:ext cx="1676400" cy="16764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5" name="Google Shape;145;p4"/>
            <p:cNvGrpSpPr/>
            <p:nvPr/>
          </p:nvGrpSpPr>
          <p:grpSpPr>
            <a:xfrm>
              <a:off x="2484120" y="1234440"/>
              <a:ext cx="2133600" cy="3639214"/>
              <a:chOff x="2484120" y="1234440"/>
              <a:chExt cx="2133600" cy="3639214"/>
            </a:xfrm>
          </p:grpSpPr>
          <p:sp>
            <p:nvSpPr>
              <p:cNvPr id="146" name="Google Shape;146;p4"/>
              <p:cNvSpPr/>
              <p:nvPr/>
            </p:nvSpPr>
            <p:spPr>
              <a:xfrm>
                <a:off x="2484120" y="1242060"/>
                <a:ext cx="2080260" cy="2232660"/>
              </a:xfrm>
              <a:prstGeom prst="donut">
                <a:avLst>
                  <a:gd name="adj" fmla="val 8254"/>
                </a:avLst>
              </a:prstGeom>
              <a:solidFill>
                <a:srgbClr val="E9E4E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 dirty="0">
                  <a:solidFill>
                    <a:schemeClr val="dk1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endParaRPr>
              </a:p>
            </p:txBody>
          </p:sp>
          <p:grpSp>
            <p:nvGrpSpPr>
              <p:cNvPr id="147" name="Google Shape;147;p4"/>
              <p:cNvGrpSpPr/>
              <p:nvPr/>
            </p:nvGrpSpPr>
            <p:grpSpPr>
              <a:xfrm>
                <a:off x="2522220" y="1234440"/>
                <a:ext cx="2095500" cy="3639214"/>
                <a:chOff x="434340" y="1074420"/>
                <a:chExt cx="2095500" cy="3639214"/>
              </a:xfrm>
            </p:grpSpPr>
            <p:grpSp>
              <p:nvGrpSpPr>
                <p:cNvPr id="148" name="Google Shape;148;p4"/>
                <p:cNvGrpSpPr/>
                <p:nvPr/>
              </p:nvGrpSpPr>
              <p:grpSpPr>
                <a:xfrm>
                  <a:off x="434340" y="1074420"/>
                  <a:ext cx="2095500" cy="2232660"/>
                  <a:chOff x="434340" y="1074420"/>
                  <a:chExt cx="2095500" cy="2232660"/>
                </a:xfrm>
              </p:grpSpPr>
              <p:sp>
                <p:nvSpPr>
                  <p:cNvPr id="149" name="Google Shape;149;p4"/>
                  <p:cNvSpPr/>
                  <p:nvPr/>
                </p:nvSpPr>
                <p:spPr>
                  <a:xfrm>
                    <a:off x="648182" y="1449928"/>
                    <a:ext cx="1655180" cy="1655180"/>
                  </a:xfrm>
                  <a:prstGeom prst="ellipse">
                    <a:avLst/>
                  </a:prstGeom>
                  <a:noFill/>
                  <a:ln w="38100" cap="flat" cmpd="sng">
                    <a:solidFill>
                      <a:srgbClr val="2D587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500" dirty="0">
                      <a:solidFill>
                        <a:schemeClr val="lt1"/>
                      </a:solidFill>
                      <a:latin typeface="Arial" panose="020B0604020202020204" pitchFamily="34" charset="0"/>
                      <a:ea typeface="Calibri"/>
                      <a:cs typeface="Arial" panose="020B0604020202020204" pitchFamily="34" charset="0"/>
                      <a:sym typeface="Calibri"/>
                    </a:endParaRPr>
                  </a:p>
                </p:txBody>
              </p:sp>
              <p:sp>
                <p:nvSpPr>
                  <p:cNvPr id="150" name="Google Shape;150;p4"/>
                  <p:cNvSpPr/>
                  <p:nvPr/>
                </p:nvSpPr>
                <p:spPr>
                  <a:xfrm>
                    <a:off x="434340" y="1074420"/>
                    <a:ext cx="2095500" cy="2232660"/>
                  </a:xfrm>
                  <a:prstGeom prst="donut">
                    <a:avLst>
                      <a:gd name="adj" fmla="val 8254"/>
                    </a:avLst>
                  </a:prstGeom>
                  <a:solidFill>
                    <a:srgbClr val="E9E4E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500" dirty="0">
                      <a:solidFill>
                        <a:schemeClr val="dk1"/>
                      </a:solidFill>
                      <a:latin typeface="Arial" panose="020B0604020202020204" pitchFamily="34" charset="0"/>
                      <a:ea typeface="Calibri"/>
                      <a:cs typeface="Arial" panose="020B0604020202020204" pitchFamily="34" charset="0"/>
                      <a:sym typeface="Calibri"/>
                    </a:endParaRPr>
                  </a:p>
                </p:txBody>
              </p:sp>
            </p:grpSp>
            <p:grpSp>
              <p:nvGrpSpPr>
                <p:cNvPr id="151" name="Google Shape;151;p4"/>
                <p:cNvGrpSpPr/>
                <p:nvPr/>
              </p:nvGrpSpPr>
              <p:grpSpPr>
                <a:xfrm>
                  <a:off x="611560" y="3249431"/>
                  <a:ext cx="1728192" cy="1464203"/>
                  <a:chOff x="3779911" y="3327771"/>
                  <a:chExt cx="1584177" cy="1464203"/>
                </a:xfrm>
              </p:grpSpPr>
              <p:sp>
                <p:nvSpPr>
                  <p:cNvPr id="152" name="Google Shape;152;p4"/>
                  <p:cNvSpPr txBox="1"/>
                  <p:nvPr/>
                </p:nvSpPr>
                <p:spPr>
                  <a:xfrm>
                    <a:off x="3779911" y="3711633"/>
                    <a:ext cx="1584177" cy="24958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accent1"/>
                      </a:buClr>
                      <a:buSzPts val="1400"/>
                      <a:buFont typeface="Arial"/>
                      <a:buNone/>
                    </a:pPr>
                    <a:r>
                      <a:rPr lang="ko-KR" sz="1400" b="1" dirty="0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#준비성</a:t>
                    </a:r>
                    <a:endParaRPr sz="1400" b="1" dirty="0">
                      <a:solidFill>
                        <a:schemeClr val="accen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3" name="Google Shape;153;p4"/>
                  <p:cNvSpPr txBox="1"/>
                  <p:nvPr/>
                </p:nvSpPr>
                <p:spPr>
                  <a:xfrm>
                    <a:off x="3779911" y="3960977"/>
                    <a:ext cx="1584177" cy="83099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-KR" sz="1200">
                        <a:solidFill>
                          <a:srgbClr val="3F3F3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팀이 목표를 달성하는 </a:t>
                    </a:r>
                    <a:endParaRPr sz="120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-KR" sz="1200">
                        <a:solidFill>
                          <a:srgbClr val="3F3F3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과정에서 필요로 하는 </a:t>
                    </a:r>
                    <a:endParaRPr sz="120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-KR" sz="1200">
                        <a:solidFill>
                          <a:srgbClr val="3F3F3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조건들을 꼼꼼하게 </a:t>
                    </a:r>
                    <a:endParaRPr sz="120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-KR" sz="1200">
                        <a:solidFill>
                          <a:srgbClr val="3F3F3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검토하고 챙긴다</a:t>
                    </a:r>
                    <a:endParaRPr sz="1200">
                      <a:solidFill>
                        <a:srgbClr val="3F3F3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4" name="Google Shape;154;p4"/>
                  <p:cNvSpPr txBox="1"/>
                  <p:nvPr/>
                </p:nvSpPr>
                <p:spPr>
                  <a:xfrm>
                    <a:off x="3779911" y="3327771"/>
                    <a:ext cx="1584177" cy="318675"/>
                  </a:xfrm>
                  <a:prstGeom prst="rect">
                    <a:avLst/>
                  </a:prstGeom>
                  <a:solidFill>
                    <a:srgbClr val="2D5871"/>
                  </a:solidFill>
                  <a:ln w="19050" cap="flat" cmpd="sng">
                    <a:solidFill>
                      <a:srgbClr val="2D587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E9E4E1"/>
                      </a:buClr>
                      <a:buSzPts val="1400"/>
                      <a:buFont typeface="Arial"/>
                      <a:buNone/>
                    </a:pPr>
                    <a:r>
                      <a:rPr lang="ko-KR" sz="1400" b="1">
                        <a:solidFill>
                          <a:srgbClr val="E9E4E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이유진</a:t>
                    </a:r>
                    <a:endParaRPr sz="1400" b="1">
                      <a:solidFill>
                        <a:srgbClr val="E9E4E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>
            <a:off x="1882140" y="4389120"/>
            <a:ext cx="2613660" cy="266700"/>
          </a:xfrm>
          <a:prstGeom prst="parallelogram">
            <a:avLst>
              <a:gd name="adj" fmla="val 25000"/>
            </a:avLst>
          </a:prstGeom>
          <a:solidFill>
            <a:srgbClr val="EFBD3F">
              <a:alpha val="6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693420" y="3642360"/>
            <a:ext cx="2613660" cy="266700"/>
          </a:xfrm>
          <a:prstGeom prst="parallelogram">
            <a:avLst>
              <a:gd name="adj" fmla="val 25000"/>
            </a:avLst>
          </a:prstGeom>
          <a:solidFill>
            <a:srgbClr val="EFBD3F">
              <a:alpha val="6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61" name="Google Shape;161;p5"/>
          <p:cNvSpPr txBox="1"/>
          <p:nvPr/>
        </p:nvSpPr>
        <p:spPr>
          <a:xfrm>
            <a:off x="500897" y="271847"/>
            <a:ext cx="641479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endParaRPr sz="5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5"/>
          <p:cNvSpPr/>
          <p:nvPr/>
        </p:nvSpPr>
        <p:spPr>
          <a:xfrm>
            <a:off x="1182579" y="300080"/>
            <a:ext cx="3905060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스타트업 소개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5"/>
          <p:cNvSpPr txBox="1"/>
          <p:nvPr/>
        </p:nvSpPr>
        <p:spPr>
          <a:xfrm>
            <a:off x="1237443" y="730142"/>
            <a:ext cx="2131399" cy="309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표어와 룰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5"/>
          <p:cNvSpPr/>
          <p:nvPr/>
        </p:nvSpPr>
        <p:spPr>
          <a:xfrm flipH="1">
            <a:off x="1226562" y="1485900"/>
            <a:ext cx="7216398" cy="3116580"/>
          </a:xfrm>
          <a:custGeom>
            <a:avLst/>
            <a:gdLst/>
            <a:ahLst/>
            <a:cxnLst/>
            <a:rect l="l" t="t" r="r" b="b"/>
            <a:pathLst>
              <a:path w="3747714" h="1012372" extrusionOk="0">
                <a:moveTo>
                  <a:pt x="1770943" y="1005984"/>
                </a:moveTo>
                <a:lnTo>
                  <a:pt x="0" y="1012372"/>
                </a:lnTo>
                <a:lnTo>
                  <a:pt x="0" y="4260"/>
                </a:lnTo>
                <a:lnTo>
                  <a:pt x="3747714" y="0"/>
                </a:lnTo>
              </a:path>
            </a:pathLst>
          </a:custGeom>
          <a:noFill/>
          <a:ln w="47625" cap="flat" cmpd="sng">
            <a:solidFill>
              <a:srgbClr val="2D587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65" name="Google Shape;165;p5"/>
          <p:cNvSpPr txBox="1"/>
          <p:nvPr/>
        </p:nvSpPr>
        <p:spPr>
          <a:xfrm>
            <a:off x="723900" y="3185220"/>
            <a:ext cx="3848100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공감하고 </a:t>
            </a:r>
            <a:endParaRPr sz="4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행동한다</a:t>
            </a:r>
            <a:endParaRPr sz="4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5"/>
          <p:cNvSpPr txBox="1"/>
          <p:nvPr/>
        </p:nvSpPr>
        <p:spPr>
          <a:xfrm>
            <a:off x="121920" y="2796540"/>
            <a:ext cx="548640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600">
                <a:solidFill>
                  <a:schemeClr val="dk1"/>
                </a:solidFill>
                <a:latin typeface="Gungsuh"/>
                <a:ea typeface="Gungsuh"/>
                <a:cs typeface="Gungsuh"/>
                <a:sym typeface="Gungsuh"/>
              </a:rPr>
              <a:t>“</a:t>
            </a:r>
            <a:endParaRPr sz="9600">
              <a:solidFill>
                <a:schemeClr val="dk1"/>
              </a:solidFill>
              <a:latin typeface="Gungsuh"/>
              <a:ea typeface="Gungsuh"/>
              <a:cs typeface="Gungsuh"/>
              <a:sym typeface="Gungsuh"/>
            </a:endParaRPr>
          </a:p>
        </p:txBody>
      </p:sp>
      <p:sp>
        <p:nvSpPr>
          <p:cNvPr id="167" name="Google Shape;167;p5"/>
          <p:cNvSpPr txBox="1"/>
          <p:nvPr/>
        </p:nvSpPr>
        <p:spPr>
          <a:xfrm>
            <a:off x="4244340" y="3451860"/>
            <a:ext cx="548640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600">
                <a:solidFill>
                  <a:schemeClr val="dk1"/>
                </a:solidFill>
                <a:latin typeface="Gungsuh"/>
                <a:ea typeface="Gungsuh"/>
                <a:cs typeface="Gungsuh"/>
                <a:sym typeface="Gungsuh"/>
              </a:rPr>
              <a:t>”</a:t>
            </a:r>
            <a:endParaRPr sz="9600">
              <a:solidFill>
                <a:schemeClr val="dk1"/>
              </a:solidFill>
              <a:latin typeface="Gungsuh"/>
              <a:ea typeface="Gungsuh"/>
              <a:cs typeface="Gungsuh"/>
              <a:sym typeface="Gungsuh"/>
            </a:endParaRPr>
          </a:p>
        </p:txBody>
      </p:sp>
      <p:sp>
        <p:nvSpPr>
          <p:cNvPr id="168" name="Google Shape;168;p5"/>
          <p:cNvSpPr txBox="1"/>
          <p:nvPr/>
        </p:nvSpPr>
        <p:spPr>
          <a:xfrm>
            <a:off x="5219700" y="1632775"/>
            <a:ext cx="4976863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정직하게 일하자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모든 말에 적극적으로 반응하자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ko-KR" sz="15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별로일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땐 대안을 가져와라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일에 의미를 부여하라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5. 감정</a:t>
            </a:r>
            <a:r>
              <a:rPr lang="en-US" alt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표현을 망설이지 말자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 경쟁하지 말고 협력하자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7. 같이 일하고 같이 쉬자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8. 진지하면 어색</a:t>
            </a:r>
            <a:r>
              <a:rPr lang="ko-KR" altLang="en-US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하다</a:t>
            </a:r>
            <a:r>
              <a:rPr lang="ko-KR"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재미있게 하자</a:t>
            </a:r>
            <a:endParaRPr sz="15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 txBox="1"/>
          <p:nvPr/>
        </p:nvSpPr>
        <p:spPr>
          <a:xfrm>
            <a:off x="2029891" y="1798845"/>
            <a:ext cx="772926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endParaRPr sz="5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6"/>
          <p:cNvSpPr/>
          <p:nvPr/>
        </p:nvSpPr>
        <p:spPr>
          <a:xfrm>
            <a:off x="2777297" y="1892915"/>
            <a:ext cx="5431677" cy="58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스타트업 핵심 콘텐츠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6"/>
          <p:cNvSpPr/>
          <p:nvPr/>
        </p:nvSpPr>
        <p:spPr>
          <a:xfrm>
            <a:off x="2887874" y="2864467"/>
            <a:ext cx="1264722" cy="1269796"/>
          </a:xfrm>
          <a:custGeom>
            <a:avLst/>
            <a:gdLst/>
            <a:ahLst/>
            <a:cxnLst/>
            <a:rect l="l" t="t" r="r" b="b"/>
            <a:pathLst>
              <a:path w="3163824" h="3163824" extrusionOk="0">
                <a:moveTo>
                  <a:pt x="0" y="1581912"/>
                </a:moveTo>
                <a:cubicBezTo>
                  <a:pt x="0" y="1162363"/>
                  <a:pt x="166666" y="759997"/>
                  <a:pt x="463333" y="463332"/>
                </a:cubicBezTo>
                <a:cubicBezTo>
                  <a:pt x="760000" y="166666"/>
                  <a:pt x="1162366" y="2"/>
                  <a:pt x="1581915" y="2"/>
                </a:cubicBezTo>
                <a:cubicBezTo>
                  <a:pt x="2001464" y="2"/>
                  <a:pt x="2403830" y="166668"/>
                  <a:pt x="2700495" y="463335"/>
                </a:cubicBezTo>
                <a:cubicBezTo>
                  <a:pt x="2997161" y="760002"/>
                  <a:pt x="3163825" y="1162368"/>
                  <a:pt x="3163825" y="1581917"/>
                </a:cubicBezTo>
                <a:cubicBezTo>
                  <a:pt x="3163825" y="2001466"/>
                  <a:pt x="2997160" y="2403832"/>
                  <a:pt x="2700493" y="2700498"/>
                </a:cubicBezTo>
                <a:cubicBezTo>
                  <a:pt x="2403827" y="2997164"/>
                  <a:pt x="2001461" y="3163829"/>
                  <a:pt x="1581912" y="3163829"/>
                </a:cubicBezTo>
                <a:cubicBezTo>
                  <a:pt x="1162363" y="3163829"/>
                  <a:pt x="759997" y="2997163"/>
                  <a:pt x="463331" y="2700497"/>
                </a:cubicBezTo>
                <a:cubicBezTo>
                  <a:pt x="166665" y="2403831"/>
                  <a:pt x="0" y="2001465"/>
                  <a:pt x="1" y="1581915"/>
                </a:cubicBezTo>
                <a:cubicBezTo>
                  <a:pt x="1" y="1581914"/>
                  <a:pt x="0" y="1581913"/>
                  <a:pt x="0" y="1581912"/>
                </a:cubicBezTo>
                <a:close/>
              </a:path>
            </a:pathLst>
          </a:custGeom>
          <a:solidFill>
            <a:srgbClr val="306E8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76" name="Google Shape;176;p6"/>
          <p:cNvSpPr/>
          <p:nvPr/>
        </p:nvSpPr>
        <p:spPr>
          <a:xfrm>
            <a:off x="4086348" y="2833376"/>
            <a:ext cx="1264722" cy="1269796"/>
          </a:xfrm>
          <a:custGeom>
            <a:avLst/>
            <a:gdLst/>
            <a:ahLst/>
            <a:cxnLst/>
            <a:rect l="l" t="t" r="r" b="b"/>
            <a:pathLst>
              <a:path w="3163824" h="3163824" extrusionOk="0">
                <a:moveTo>
                  <a:pt x="0" y="1581912"/>
                </a:moveTo>
                <a:cubicBezTo>
                  <a:pt x="0" y="1162363"/>
                  <a:pt x="166666" y="759997"/>
                  <a:pt x="463333" y="463332"/>
                </a:cubicBezTo>
                <a:cubicBezTo>
                  <a:pt x="760000" y="166666"/>
                  <a:pt x="1162366" y="2"/>
                  <a:pt x="1581915" y="2"/>
                </a:cubicBezTo>
                <a:cubicBezTo>
                  <a:pt x="2001464" y="2"/>
                  <a:pt x="2403830" y="166668"/>
                  <a:pt x="2700495" y="463335"/>
                </a:cubicBezTo>
                <a:cubicBezTo>
                  <a:pt x="2997161" y="760002"/>
                  <a:pt x="3163825" y="1162368"/>
                  <a:pt x="3163825" y="1581917"/>
                </a:cubicBezTo>
                <a:cubicBezTo>
                  <a:pt x="3163825" y="2001466"/>
                  <a:pt x="2997160" y="2403832"/>
                  <a:pt x="2700493" y="2700498"/>
                </a:cubicBezTo>
                <a:cubicBezTo>
                  <a:pt x="2403827" y="2997164"/>
                  <a:pt x="2001461" y="3163829"/>
                  <a:pt x="1581912" y="3163829"/>
                </a:cubicBezTo>
                <a:cubicBezTo>
                  <a:pt x="1162363" y="3163829"/>
                  <a:pt x="759997" y="2997163"/>
                  <a:pt x="463331" y="2700497"/>
                </a:cubicBezTo>
                <a:cubicBezTo>
                  <a:pt x="166665" y="2403831"/>
                  <a:pt x="0" y="2001465"/>
                  <a:pt x="1" y="1581915"/>
                </a:cubicBezTo>
                <a:cubicBezTo>
                  <a:pt x="1" y="1581914"/>
                  <a:pt x="0" y="1581913"/>
                  <a:pt x="0" y="1581912"/>
                </a:cubicBezTo>
                <a:close/>
              </a:path>
            </a:pathLst>
          </a:custGeom>
          <a:solidFill>
            <a:srgbClr val="EFBD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EFBD3F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77" name="Google Shape;177;p6"/>
          <p:cNvSpPr/>
          <p:nvPr/>
        </p:nvSpPr>
        <p:spPr>
          <a:xfrm>
            <a:off x="5297733" y="2833376"/>
            <a:ext cx="1264722" cy="1269796"/>
          </a:xfrm>
          <a:custGeom>
            <a:avLst/>
            <a:gdLst/>
            <a:ahLst/>
            <a:cxnLst/>
            <a:rect l="l" t="t" r="r" b="b"/>
            <a:pathLst>
              <a:path w="3163824" h="3163824" extrusionOk="0">
                <a:moveTo>
                  <a:pt x="0" y="1581912"/>
                </a:moveTo>
                <a:cubicBezTo>
                  <a:pt x="0" y="1162363"/>
                  <a:pt x="166666" y="759997"/>
                  <a:pt x="463333" y="463332"/>
                </a:cubicBezTo>
                <a:cubicBezTo>
                  <a:pt x="760000" y="166666"/>
                  <a:pt x="1162366" y="2"/>
                  <a:pt x="1581915" y="2"/>
                </a:cubicBezTo>
                <a:cubicBezTo>
                  <a:pt x="2001464" y="2"/>
                  <a:pt x="2403830" y="166668"/>
                  <a:pt x="2700495" y="463335"/>
                </a:cubicBezTo>
                <a:cubicBezTo>
                  <a:pt x="2997161" y="760002"/>
                  <a:pt x="3163825" y="1162368"/>
                  <a:pt x="3163825" y="1581917"/>
                </a:cubicBezTo>
                <a:cubicBezTo>
                  <a:pt x="3163825" y="2001466"/>
                  <a:pt x="2997160" y="2403832"/>
                  <a:pt x="2700493" y="2700498"/>
                </a:cubicBezTo>
                <a:cubicBezTo>
                  <a:pt x="2403827" y="2997164"/>
                  <a:pt x="2001461" y="3163829"/>
                  <a:pt x="1581912" y="3163829"/>
                </a:cubicBezTo>
                <a:cubicBezTo>
                  <a:pt x="1162363" y="3163829"/>
                  <a:pt x="759997" y="2997163"/>
                  <a:pt x="463331" y="2700497"/>
                </a:cubicBezTo>
                <a:cubicBezTo>
                  <a:pt x="166665" y="2403831"/>
                  <a:pt x="0" y="2001465"/>
                  <a:pt x="1" y="1581915"/>
                </a:cubicBezTo>
                <a:cubicBezTo>
                  <a:pt x="1" y="1581914"/>
                  <a:pt x="0" y="1581913"/>
                  <a:pt x="0" y="15819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EFBD3F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78" name="Google Shape;178;p6"/>
          <p:cNvSpPr txBox="1"/>
          <p:nvPr/>
        </p:nvSpPr>
        <p:spPr>
          <a:xfrm>
            <a:off x="2910974" y="3184452"/>
            <a:ext cx="117968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WHY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(2S, 고객)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6"/>
          <p:cNvSpPr txBox="1"/>
          <p:nvPr/>
        </p:nvSpPr>
        <p:spPr>
          <a:xfrm>
            <a:off x="4118049" y="3202058"/>
            <a:ext cx="117968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(아이디어)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6"/>
          <p:cNvSpPr txBox="1"/>
          <p:nvPr/>
        </p:nvSpPr>
        <p:spPr>
          <a:xfrm>
            <a:off x="5368883" y="3218519"/>
            <a:ext cx="117968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(콘텐츠)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"/>
          <p:cNvSpPr/>
          <p:nvPr/>
        </p:nvSpPr>
        <p:spPr>
          <a:xfrm>
            <a:off x="1908048" y="1414272"/>
            <a:ext cx="3163824" cy="3163824"/>
          </a:xfrm>
          <a:custGeom>
            <a:avLst/>
            <a:gdLst/>
            <a:ahLst/>
            <a:cxnLst/>
            <a:rect l="l" t="t" r="r" b="b"/>
            <a:pathLst>
              <a:path w="3163824" h="3163824" extrusionOk="0">
                <a:moveTo>
                  <a:pt x="0" y="1581912"/>
                </a:moveTo>
                <a:cubicBezTo>
                  <a:pt x="0" y="1162363"/>
                  <a:pt x="166666" y="759997"/>
                  <a:pt x="463333" y="463332"/>
                </a:cubicBezTo>
                <a:cubicBezTo>
                  <a:pt x="760000" y="166666"/>
                  <a:pt x="1162366" y="2"/>
                  <a:pt x="1581915" y="2"/>
                </a:cubicBezTo>
                <a:cubicBezTo>
                  <a:pt x="2001464" y="2"/>
                  <a:pt x="2403830" y="166668"/>
                  <a:pt x="2700495" y="463335"/>
                </a:cubicBezTo>
                <a:cubicBezTo>
                  <a:pt x="2997161" y="760002"/>
                  <a:pt x="3163825" y="1162368"/>
                  <a:pt x="3163825" y="1581917"/>
                </a:cubicBezTo>
                <a:cubicBezTo>
                  <a:pt x="3163825" y="2001466"/>
                  <a:pt x="2997160" y="2403832"/>
                  <a:pt x="2700493" y="2700498"/>
                </a:cubicBezTo>
                <a:cubicBezTo>
                  <a:pt x="2403827" y="2997164"/>
                  <a:pt x="2001461" y="3163829"/>
                  <a:pt x="1581912" y="3163829"/>
                </a:cubicBezTo>
                <a:cubicBezTo>
                  <a:pt x="1162363" y="3163829"/>
                  <a:pt x="759997" y="2997163"/>
                  <a:pt x="463331" y="2700497"/>
                </a:cubicBezTo>
                <a:cubicBezTo>
                  <a:pt x="166665" y="2403831"/>
                  <a:pt x="0" y="2001465"/>
                  <a:pt x="1" y="1581915"/>
                </a:cubicBezTo>
                <a:cubicBezTo>
                  <a:pt x="1" y="1581914"/>
                  <a:pt x="0" y="1581913"/>
                  <a:pt x="0" y="1581912"/>
                </a:cubicBezTo>
                <a:close/>
              </a:path>
            </a:pathLst>
          </a:custGeom>
          <a:solidFill>
            <a:srgbClr val="306E89"/>
          </a:solidFill>
          <a:ln w="38100" cap="flat" cmpd="sng">
            <a:solidFill>
              <a:srgbClr val="306E8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3980688" y="1408176"/>
            <a:ext cx="3163824" cy="3163824"/>
          </a:xfrm>
          <a:custGeom>
            <a:avLst/>
            <a:gdLst/>
            <a:ahLst/>
            <a:cxnLst/>
            <a:rect l="l" t="t" r="r" b="b"/>
            <a:pathLst>
              <a:path w="3163824" h="3163824" extrusionOk="0">
                <a:moveTo>
                  <a:pt x="0" y="1581912"/>
                </a:moveTo>
                <a:cubicBezTo>
                  <a:pt x="0" y="1162363"/>
                  <a:pt x="166666" y="759997"/>
                  <a:pt x="463333" y="463332"/>
                </a:cubicBezTo>
                <a:cubicBezTo>
                  <a:pt x="760000" y="166666"/>
                  <a:pt x="1162366" y="2"/>
                  <a:pt x="1581915" y="2"/>
                </a:cubicBezTo>
                <a:cubicBezTo>
                  <a:pt x="2001464" y="2"/>
                  <a:pt x="2403830" y="166668"/>
                  <a:pt x="2700495" y="463335"/>
                </a:cubicBezTo>
                <a:cubicBezTo>
                  <a:pt x="2997161" y="760002"/>
                  <a:pt x="3163825" y="1162368"/>
                  <a:pt x="3163825" y="1581917"/>
                </a:cubicBezTo>
                <a:cubicBezTo>
                  <a:pt x="3163825" y="2001466"/>
                  <a:pt x="2997160" y="2403832"/>
                  <a:pt x="2700493" y="2700498"/>
                </a:cubicBezTo>
                <a:cubicBezTo>
                  <a:pt x="2403827" y="2997164"/>
                  <a:pt x="2001461" y="3163829"/>
                  <a:pt x="1581912" y="3163829"/>
                </a:cubicBezTo>
                <a:cubicBezTo>
                  <a:pt x="1162363" y="3163829"/>
                  <a:pt x="759997" y="2997163"/>
                  <a:pt x="463331" y="2700497"/>
                </a:cubicBezTo>
                <a:cubicBezTo>
                  <a:pt x="166665" y="2403831"/>
                  <a:pt x="0" y="2001465"/>
                  <a:pt x="1" y="1581915"/>
                </a:cubicBezTo>
                <a:cubicBezTo>
                  <a:pt x="1" y="1581914"/>
                  <a:pt x="0" y="1581913"/>
                  <a:pt x="0" y="1581912"/>
                </a:cubicBezTo>
                <a:close/>
              </a:path>
            </a:pathLst>
          </a:custGeom>
          <a:solidFill>
            <a:srgbClr val="EFBD3F"/>
          </a:solidFill>
          <a:ln w="38100" cap="flat" cmpd="sng">
            <a:solidFill>
              <a:srgbClr val="EFBD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435174" y="271847"/>
            <a:ext cx="772925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endParaRPr sz="5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8"/>
          <p:cNvSpPr/>
          <p:nvPr/>
        </p:nvSpPr>
        <p:spPr>
          <a:xfrm>
            <a:off x="4004498" y="2971454"/>
            <a:ext cx="809027" cy="29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패션</a:t>
            </a:r>
            <a:endParaRPr sz="1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8"/>
          <p:cNvSpPr/>
          <p:nvPr/>
        </p:nvSpPr>
        <p:spPr>
          <a:xfrm>
            <a:off x="4276963" y="2024982"/>
            <a:ext cx="602474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뷰티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4422207" y="2772139"/>
            <a:ext cx="838641" cy="355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귀찮음</a:t>
            </a:r>
            <a:endParaRPr sz="1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8"/>
          <p:cNvSpPr/>
          <p:nvPr/>
        </p:nvSpPr>
        <p:spPr>
          <a:xfrm>
            <a:off x="4099647" y="2389632"/>
            <a:ext cx="1079567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스마트폰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8"/>
          <p:cNvSpPr/>
          <p:nvPr/>
        </p:nvSpPr>
        <p:spPr>
          <a:xfrm>
            <a:off x="4233231" y="3345163"/>
            <a:ext cx="838641" cy="355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유투브</a:t>
            </a:r>
            <a:endParaRPr sz="1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8"/>
          <p:cNvSpPr/>
          <p:nvPr/>
        </p:nvSpPr>
        <p:spPr>
          <a:xfrm>
            <a:off x="2876406" y="3733385"/>
            <a:ext cx="1298905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인스타그램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8"/>
          <p:cNvSpPr/>
          <p:nvPr/>
        </p:nvSpPr>
        <p:spPr>
          <a:xfrm>
            <a:off x="2309479" y="2430366"/>
            <a:ext cx="823333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여행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8"/>
          <p:cNvSpPr txBox="1"/>
          <p:nvPr/>
        </p:nvSpPr>
        <p:spPr>
          <a:xfrm>
            <a:off x="1237443" y="730143"/>
            <a:ext cx="772924" cy="30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2S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8" descr="woman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6186" y="2420112"/>
            <a:ext cx="1001382" cy="1001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8" descr="woman2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86714" y="2411616"/>
            <a:ext cx="1001382" cy="1001382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8"/>
          <p:cNvSpPr/>
          <p:nvPr/>
        </p:nvSpPr>
        <p:spPr>
          <a:xfrm>
            <a:off x="1005796" y="3427327"/>
            <a:ext cx="660050" cy="38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ME</a:t>
            </a:r>
            <a:endParaRPr sz="7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07" name="Google Shape;207;p8"/>
          <p:cNvSpPr/>
          <p:nvPr/>
        </p:nvSpPr>
        <p:spPr>
          <a:xfrm>
            <a:off x="7181044" y="3494383"/>
            <a:ext cx="1767974" cy="38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rgbClr val="EFBD3F"/>
                </a:solidFill>
                <a:latin typeface="Arial"/>
                <a:ea typeface="Arial"/>
                <a:cs typeface="Arial"/>
                <a:sym typeface="Arial"/>
              </a:rPr>
              <a:t>CUSTOMER</a:t>
            </a:r>
            <a:endParaRPr sz="700" dirty="0">
              <a:solidFill>
                <a:srgbClr val="EFBD3F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08" name="Google Shape;208;p8"/>
          <p:cNvSpPr/>
          <p:nvPr/>
        </p:nvSpPr>
        <p:spPr>
          <a:xfrm>
            <a:off x="2698099" y="2758025"/>
            <a:ext cx="1024242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돈 벌기 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8"/>
          <p:cNvSpPr/>
          <p:nvPr/>
        </p:nvSpPr>
        <p:spPr>
          <a:xfrm>
            <a:off x="2804779" y="3367625"/>
            <a:ext cx="554981" cy="29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20대 </a:t>
            </a:r>
            <a:endParaRPr sz="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8"/>
          <p:cNvSpPr/>
          <p:nvPr/>
        </p:nvSpPr>
        <p:spPr>
          <a:xfrm>
            <a:off x="2682859" y="2087465"/>
            <a:ext cx="314082" cy="29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술</a:t>
            </a:r>
            <a:endParaRPr sz="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8"/>
          <p:cNvSpPr/>
          <p:nvPr/>
        </p:nvSpPr>
        <p:spPr>
          <a:xfrm>
            <a:off x="2998327" y="2422745"/>
            <a:ext cx="1234904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NETFLIX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8"/>
          <p:cNvSpPr/>
          <p:nvPr/>
        </p:nvSpPr>
        <p:spPr>
          <a:xfrm>
            <a:off x="3181207" y="3085686"/>
            <a:ext cx="863048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취업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8"/>
          <p:cNvSpPr/>
          <p:nvPr/>
        </p:nvSpPr>
        <p:spPr>
          <a:xfrm>
            <a:off x="3158347" y="2026505"/>
            <a:ext cx="764869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펭수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8"/>
          <p:cNvSpPr/>
          <p:nvPr/>
        </p:nvSpPr>
        <p:spPr>
          <a:xfrm>
            <a:off x="2144886" y="3078065"/>
            <a:ext cx="1593599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교환학생</a:t>
            </a:r>
            <a:endParaRPr sz="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8"/>
          <p:cNvSpPr/>
          <p:nvPr/>
        </p:nvSpPr>
        <p:spPr>
          <a:xfrm>
            <a:off x="5215747" y="2178905"/>
            <a:ext cx="1575018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시니어 마케팅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8"/>
          <p:cNvSpPr/>
          <p:nvPr/>
        </p:nvSpPr>
        <p:spPr>
          <a:xfrm>
            <a:off x="5589126" y="1828385"/>
            <a:ext cx="1077081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오팔세대</a:t>
            </a:r>
            <a:endParaRPr sz="40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8"/>
          <p:cNvSpPr/>
          <p:nvPr/>
        </p:nvSpPr>
        <p:spPr>
          <a:xfrm>
            <a:off x="5718667" y="3893406"/>
            <a:ext cx="947540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진취적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8"/>
          <p:cNvSpPr/>
          <p:nvPr/>
        </p:nvSpPr>
        <p:spPr>
          <a:xfrm>
            <a:off x="6038707" y="3504785"/>
            <a:ext cx="854511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능동적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8"/>
          <p:cNvSpPr/>
          <p:nvPr/>
        </p:nvSpPr>
        <p:spPr>
          <a:xfrm>
            <a:off x="5581507" y="2887566"/>
            <a:ext cx="838641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레옹족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8"/>
          <p:cNvSpPr/>
          <p:nvPr/>
        </p:nvSpPr>
        <p:spPr>
          <a:xfrm>
            <a:off x="5055727" y="3207605"/>
            <a:ext cx="1943386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액티브 시니어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8"/>
          <p:cNvSpPr/>
          <p:nvPr/>
        </p:nvSpPr>
        <p:spPr>
          <a:xfrm>
            <a:off x="5253847" y="2544666"/>
            <a:ext cx="1412360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실버서퍼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8"/>
          <p:cNvSpPr/>
          <p:nvPr/>
        </p:nvSpPr>
        <p:spPr>
          <a:xfrm>
            <a:off x="6099667" y="2598006"/>
            <a:ext cx="993657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웹버족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8"/>
          <p:cNvSpPr/>
          <p:nvPr/>
        </p:nvSpPr>
        <p:spPr>
          <a:xfrm>
            <a:off x="5170027" y="3649566"/>
            <a:ext cx="1102263" cy="2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err="1">
                <a:solidFill>
                  <a:srgbClr val="2D4B2B"/>
                </a:solidFill>
                <a:latin typeface="Arial"/>
                <a:ea typeface="Arial"/>
                <a:cs typeface="Arial"/>
                <a:sym typeface="Arial"/>
              </a:rPr>
              <a:t>대올림</a:t>
            </a:r>
            <a:endParaRPr sz="400" dirty="0">
              <a:solidFill>
                <a:srgbClr val="2D4B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8"/>
          <p:cNvSpPr/>
          <p:nvPr/>
        </p:nvSpPr>
        <p:spPr>
          <a:xfrm>
            <a:off x="1182579" y="300081"/>
            <a:ext cx="1814362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9"/>
          <p:cNvSpPr txBox="1"/>
          <p:nvPr/>
        </p:nvSpPr>
        <p:spPr>
          <a:xfrm>
            <a:off x="435174" y="271847"/>
            <a:ext cx="772925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endParaRPr sz="56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9"/>
          <p:cNvSpPr txBox="1"/>
          <p:nvPr/>
        </p:nvSpPr>
        <p:spPr>
          <a:xfrm>
            <a:off x="1182579" y="730142"/>
            <a:ext cx="1693242" cy="309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TARGET CUSTOMER</a:t>
            </a:r>
            <a:endParaRPr sz="15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p9" descr="그림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73500" y="1636162"/>
            <a:ext cx="2261492" cy="2652197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9"/>
          <p:cNvSpPr/>
          <p:nvPr/>
        </p:nvSpPr>
        <p:spPr>
          <a:xfrm>
            <a:off x="806803" y="3318255"/>
            <a:ext cx="3153389" cy="348056"/>
          </a:xfrm>
          <a:custGeom>
            <a:avLst/>
            <a:gdLst/>
            <a:ahLst/>
            <a:cxnLst/>
            <a:rect l="l" t="t" r="r" b="b"/>
            <a:pathLst>
              <a:path w="7020732" h="774915" extrusionOk="0">
                <a:moveTo>
                  <a:pt x="0" y="0"/>
                </a:moveTo>
                <a:lnTo>
                  <a:pt x="5672380" y="0"/>
                </a:lnTo>
                <a:lnTo>
                  <a:pt x="7020732" y="774915"/>
                </a:lnTo>
              </a:path>
            </a:pathLst>
          </a:custGeom>
          <a:noFill/>
          <a:ln w="19050" cap="flat" cmpd="sng">
            <a:solidFill>
              <a:srgbClr val="EFBD3F"/>
            </a:solidFill>
            <a:prstDash val="solid"/>
            <a:miter lim="800000"/>
            <a:headEnd type="oval" w="lg" len="lg"/>
            <a:tailEnd type="oval" w="med" len="med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9"/>
          <p:cNvSpPr/>
          <p:nvPr/>
        </p:nvSpPr>
        <p:spPr>
          <a:xfrm flipH="1">
            <a:off x="4795078" y="1804946"/>
            <a:ext cx="3586922" cy="424669"/>
          </a:xfrm>
          <a:custGeom>
            <a:avLst/>
            <a:gdLst/>
            <a:ahLst/>
            <a:cxnLst/>
            <a:rect l="l" t="t" r="r" b="b"/>
            <a:pathLst>
              <a:path w="7020732" h="774915" extrusionOk="0">
                <a:moveTo>
                  <a:pt x="0" y="0"/>
                </a:moveTo>
                <a:lnTo>
                  <a:pt x="5672380" y="0"/>
                </a:lnTo>
                <a:lnTo>
                  <a:pt x="7020732" y="774915"/>
                </a:lnTo>
              </a:path>
            </a:pathLst>
          </a:custGeom>
          <a:noFill/>
          <a:ln w="19050" cap="flat" cmpd="sng">
            <a:solidFill>
              <a:srgbClr val="306E89"/>
            </a:solidFill>
            <a:prstDash val="solid"/>
            <a:miter lim="800000"/>
            <a:headEnd type="oval" w="lg" len="lg"/>
            <a:tailEnd type="oval" w="med" len="med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9"/>
          <p:cNvSpPr/>
          <p:nvPr/>
        </p:nvSpPr>
        <p:spPr>
          <a:xfrm>
            <a:off x="933971" y="3415666"/>
            <a:ext cx="1883188" cy="44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dirty="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오팔세대</a:t>
            </a:r>
            <a:endParaRPr sz="800" dirty="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9"/>
          <p:cNvSpPr/>
          <p:nvPr/>
        </p:nvSpPr>
        <p:spPr>
          <a:xfrm>
            <a:off x="5837274" y="1898291"/>
            <a:ext cx="2548411" cy="448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306E89"/>
                </a:solidFill>
                <a:latin typeface="Arial"/>
                <a:ea typeface="Arial"/>
                <a:cs typeface="Arial"/>
                <a:sym typeface="Arial"/>
              </a:rPr>
              <a:t>오팔세대를 둔 자녀</a:t>
            </a:r>
            <a:endParaRPr sz="800">
              <a:solidFill>
                <a:srgbClr val="306E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9"/>
          <p:cNvSpPr/>
          <p:nvPr/>
        </p:nvSpPr>
        <p:spPr>
          <a:xfrm>
            <a:off x="1182579" y="300081"/>
            <a:ext cx="1903521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</a:t>
            </a:r>
            <a:endParaRPr sz="3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306E89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0"/>
          <p:cNvSpPr txBox="1"/>
          <p:nvPr/>
        </p:nvSpPr>
        <p:spPr>
          <a:xfrm>
            <a:off x="435174" y="271847"/>
            <a:ext cx="772925" cy="94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6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endParaRPr sz="560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0"/>
          <p:cNvSpPr txBox="1"/>
          <p:nvPr/>
        </p:nvSpPr>
        <p:spPr>
          <a:xfrm>
            <a:off x="1182579" y="730143"/>
            <a:ext cx="2071984" cy="30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925" tIns="38950" rIns="77925" bIns="3895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 dirty="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PERSONA</a:t>
            </a:r>
            <a:endParaRPr sz="1500" dirty="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Google Shape;244;p10" descr="secretary-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1354" y="1671318"/>
            <a:ext cx="3758812" cy="375881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0"/>
          <p:cNvSpPr txBox="1"/>
          <p:nvPr/>
        </p:nvSpPr>
        <p:spPr>
          <a:xfrm>
            <a:off x="3045464" y="978011"/>
            <a:ext cx="141096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김석호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246" name="Google Shape;246;p10"/>
          <p:cNvCxnSpPr/>
          <p:nvPr/>
        </p:nvCxnSpPr>
        <p:spPr>
          <a:xfrm>
            <a:off x="2997201" y="1931268"/>
            <a:ext cx="2475551" cy="0"/>
          </a:xfrm>
          <a:prstGeom prst="straightConnector1">
            <a:avLst/>
          </a:prstGeom>
          <a:noFill/>
          <a:ln w="9525" cap="flat" cmpd="sng">
            <a:solidFill>
              <a:srgbClr val="E9E4E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7" name="Google Shape;247;p10"/>
          <p:cNvSpPr txBox="1"/>
          <p:nvPr/>
        </p:nvSpPr>
        <p:spPr>
          <a:xfrm>
            <a:off x="3173036" y="1624944"/>
            <a:ext cx="818119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ABOUT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grpSp>
        <p:nvGrpSpPr>
          <p:cNvPr id="248" name="Google Shape;248;p10"/>
          <p:cNvGrpSpPr/>
          <p:nvPr/>
        </p:nvGrpSpPr>
        <p:grpSpPr>
          <a:xfrm>
            <a:off x="3260161" y="1996292"/>
            <a:ext cx="1470316" cy="461665"/>
            <a:chOff x="3171449" y="2187364"/>
            <a:chExt cx="1470316" cy="461665"/>
          </a:xfrm>
        </p:grpSpPr>
        <p:sp>
          <p:nvSpPr>
            <p:cNvPr id="249" name="Google Shape;249;p10"/>
            <p:cNvSpPr txBox="1"/>
            <p:nvPr/>
          </p:nvSpPr>
          <p:spPr>
            <a:xfrm>
              <a:off x="3390900" y="2187364"/>
              <a:ext cx="1250865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E9E4E1"/>
                  </a:solidFill>
                  <a:latin typeface="Arial"/>
                  <a:ea typeface="Arial"/>
                  <a:cs typeface="Arial"/>
                  <a:sym typeface="Arial"/>
                </a:rPr>
                <a:t>AGE  57</a:t>
              </a:r>
              <a:endParaRPr dirty="0"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3171449" y="2232244"/>
              <a:ext cx="175875" cy="181392"/>
            </a:xfrm>
            <a:custGeom>
              <a:avLst/>
              <a:gdLst/>
              <a:ahLst/>
              <a:cxnLst/>
              <a:rect l="l" t="t" r="r" b="b"/>
              <a:pathLst>
                <a:path w="3197597" h="3202496" extrusionOk="0">
                  <a:moveTo>
                    <a:pt x="601421" y="1611393"/>
                  </a:moveTo>
                  <a:lnTo>
                    <a:pt x="2596176" y="1611393"/>
                  </a:lnTo>
                  <a:cubicBezTo>
                    <a:pt x="2928331" y="1611393"/>
                    <a:pt x="3197594" y="1880656"/>
                    <a:pt x="3197594" y="2212811"/>
                  </a:cubicBezTo>
                  <a:lnTo>
                    <a:pt x="3197594" y="2776360"/>
                  </a:lnTo>
                  <a:lnTo>
                    <a:pt x="3197597" y="2776360"/>
                  </a:lnTo>
                  <a:lnTo>
                    <a:pt x="3197597" y="2914824"/>
                  </a:lnTo>
                  <a:lnTo>
                    <a:pt x="3197198" y="2914824"/>
                  </a:lnTo>
                  <a:lnTo>
                    <a:pt x="3197198" y="3202496"/>
                  </a:lnTo>
                  <a:lnTo>
                    <a:pt x="398" y="3202496"/>
                  </a:lnTo>
                  <a:lnTo>
                    <a:pt x="398" y="2914824"/>
                  </a:lnTo>
                  <a:lnTo>
                    <a:pt x="0" y="2914824"/>
                  </a:lnTo>
                  <a:lnTo>
                    <a:pt x="0" y="2212811"/>
                  </a:lnTo>
                  <a:cubicBezTo>
                    <a:pt x="0" y="1880656"/>
                    <a:pt x="269266" y="1611393"/>
                    <a:pt x="601421" y="1611393"/>
                  </a:cubicBezTo>
                  <a:close/>
                  <a:moveTo>
                    <a:pt x="1598801" y="0"/>
                  </a:moveTo>
                  <a:cubicBezTo>
                    <a:pt x="1998649" y="0"/>
                    <a:pt x="2322791" y="324142"/>
                    <a:pt x="2322791" y="723993"/>
                  </a:cubicBezTo>
                  <a:cubicBezTo>
                    <a:pt x="2322791" y="1123843"/>
                    <a:pt x="1998649" y="1447985"/>
                    <a:pt x="1598801" y="1447985"/>
                  </a:cubicBezTo>
                  <a:cubicBezTo>
                    <a:pt x="1198951" y="1447985"/>
                    <a:pt x="874809" y="1123843"/>
                    <a:pt x="874809" y="723993"/>
                  </a:cubicBezTo>
                  <a:cubicBezTo>
                    <a:pt x="874809" y="324142"/>
                    <a:pt x="1198951" y="0"/>
                    <a:pt x="1598801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E9E4E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" name="Google Shape;251;p10"/>
          <p:cNvGrpSpPr/>
          <p:nvPr/>
        </p:nvGrpSpPr>
        <p:grpSpPr>
          <a:xfrm>
            <a:off x="3254563" y="2272093"/>
            <a:ext cx="2325303" cy="754053"/>
            <a:chOff x="3165851" y="2463165"/>
            <a:chExt cx="2325303" cy="754053"/>
          </a:xfrm>
        </p:grpSpPr>
        <p:sp>
          <p:nvSpPr>
            <p:cNvPr id="252" name="Google Shape;252;p10"/>
            <p:cNvSpPr/>
            <p:nvPr/>
          </p:nvSpPr>
          <p:spPr>
            <a:xfrm>
              <a:off x="3165851" y="2538245"/>
              <a:ext cx="198379" cy="167742"/>
            </a:xfrm>
            <a:custGeom>
              <a:avLst/>
              <a:gdLst/>
              <a:ahLst/>
              <a:cxnLst/>
              <a:rect l="l" t="t" r="r" b="b"/>
              <a:pathLst>
                <a:path w="2736304" h="2313707" extrusionOk="0">
                  <a:moveTo>
                    <a:pt x="1046195" y="1945901"/>
                  </a:moveTo>
                  <a:lnTo>
                    <a:pt x="998316" y="2093032"/>
                  </a:lnTo>
                  <a:lnTo>
                    <a:pt x="1737988" y="2093032"/>
                  </a:lnTo>
                  <a:lnTo>
                    <a:pt x="1690109" y="1945901"/>
                  </a:lnTo>
                  <a:close/>
                  <a:moveTo>
                    <a:pt x="396044" y="89541"/>
                  </a:moveTo>
                  <a:lnTo>
                    <a:pt x="396044" y="1241668"/>
                  </a:lnTo>
                  <a:lnTo>
                    <a:pt x="2340260" y="1241668"/>
                  </a:lnTo>
                  <a:lnTo>
                    <a:pt x="2340260" y="89541"/>
                  </a:lnTo>
                  <a:close/>
                  <a:moveTo>
                    <a:pt x="252028" y="0"/>
                  </a:moveTo>
                  <a:lnTo>
                    <a:pt x="2484276" y="0"/>
                  </a:lnTo>
                  <a:lnTo>
                    <a:pt x="2484276" y="1331208"/>
                  </a:lnTo>
                  <a:lnTo>
                    <a:pt x="2484679" y="1331208"/>
                  </a:lnTo>
                  <a:lnTo>
                    <a:pt x="2736304" y="2195304"/>
                  </a:lnTo>
                  <a:lnTo>
                    <a:pt x="2736304" y="2313707"/>
                  </a:lnTo>
                  <a:lnTo>
                    <a:pt x="0" y="2313707"/>
                  </a:lnTo>
                  <a:lnTo>
                    <a:pt x="0" y="2195304"/>
                  </a:lnTo>
                  <a:lnTo>
                    <a:pt x="251625" y="1331208"/>
                  </a:lnTo>
                  <a:lnTo>
                    <a:pt x="252028" y="1331208"/>
                  </a:lnTo>
                  <a:close/>
                </a:path>
              </a:pathLst>
            </a:custGeom>
            <a:solidFill>
              <a:srgbClr val="E9E4E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0"/>
            <p:cNvSpPr txBox="1"/>
            <p:nvPr/>
          </p:nvSpPr>
          <p:spPr>
            <a:xfrm>
              <a:off x="3390899" y="2463165"/>
              <a:ext cx="2100255" cy="7540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rgbClr val="E9E4E1"/>
                  </a:solidFill>
                  <a:latin typeface="Arial"/>
                  <a:ea typeface="Arial"/>
                  <a:cs typeface="Arial"/>
                  <a:sym typeface="Arial"/>
                </a:rPr>
                <a:t>전 </a:t>
              </a:r>
              <a:r>
                <a:rPr lang="ko-KR" sz="1200" dirty="0" err="1">
                  <a:solidFill>
                    <a:srgbClr val="E9E4E1"/>
                  </a:solidFill>
                  <a:latin typeface="Arial"/>
                  <a:ea typeface="Arial"/>
                  <a:cs typeface="Arial"/>
                  <a:sym typeface="Arial"/>
                </a:rPr>
                <a:t>LG전자</a:t>
              </a:r>
              <a:r>
                <a:rPr lang="ko-KR" sz="1200" dirty="0">
                  <a:solidFill>
                    <a:srgbClr val="E9E4E1"/>
                  </a:solidFill>
                  <a:latin typeface="Arial"/>
                  <a:ea typeface="Arial"/>
                  <a:cs typeface="Arial"/>
                  <a:sym typeface="Arial"/>
                </a:rPr>
                <a:t> 임원 퇴직</a:t>
              </a:r>
              <a:endParaRPr sz="1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10"/>
          <p:cNvSpPr txBox="1"/>
          <p:nvPr/>
        </p:nvSpPr>
        <p:spPr>
          <a:xfrm>
            <a:off x="3475004" y="2565466"/>
            <a:ext cx="192398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서울 송파구 거주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55" name="Google Shape;255;p10"/>
          <p:cNvSpPr txBox="1"/>
          <p:nvPr/>
        </p:nvSpPr>
        <p:spPr>
          <a:xfrm>
            <a:off x="3179860" y="3536330"/>
            <a:ext cx="647934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PAIN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56" name="Google Shape;256;p10"/>
          <p:cNvSpPr txBox="1"/>
          <p:nvPr/>
        </p:nvSpPr>
        <p:spPr>
          <a:xfrm>
            <a:off x="6340984" y="1624944"/>
            <a:ext cx="1148071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INTEREST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257" name="Google Shape;257;p10"/>
          <p:cNvSpPr/>
          <p:nvPr/>
        </p:nvSpPr>
        <p:spPr>
          <a:xfrm>
            <a:off x="3255645" y="2594956"/>
            <a:ext cx="214151" cy="191313"/>
          </a:xfrm>
          <a:custGeom>
            <a:avLst/>
            <a:gdLst/>
            <a:ahLst/>
            <a:cxnLst/>
            <a:rect l="l" t="t" r="r" b="b"/>
            <a:pathLst>
              <a:path w="3228210" h="3222968" extrusionOk="0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rgbClr val="E9E4E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258" name="Google Shape;258;p10"/>
          <p:cNvCxnSpPr/>
          <p:nvPr/>
        </p:nvCxnSpPr>
        <p:spPr>
          <a:xfrm>
            <a:off x="3019948" y="3830581"/>
            <a:ext cx="2475551" cy="0"/>
          </a:xfrm>
          <a:prstGeom prst="straightConnector1">
            <a:avLst/>
          </a:prstGeom>
          <a:noFill/>
          <a:ln w="9525" cap="flat" cmpd="sng">
            <a:solidFill>
              <a:srgbClr val="E9E4E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9" name="Google Shape;259;p10"/>
          <p:cNvSpPr txBox="1"/>
          <p:nvPr/>
        </p:nvSpPr>
        <p:spPr>
          <a:xfrm>
            <a:off x="6348414" y="3538604"/>
            <a:ext cx="729687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HOPE</a:t>
            </a:r>
            <a:r>
              <a:rPr lang="ko-KR" sz="1500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cxnSp>
        <p:nvCxnSpPr>
          <p:cNvPr id="260" name="Google Shape;260;p10"/>
          <p:cNvCxnSpPr/>
          <p:nvPr/>
        </p:nvCxnSpPr>
        <p:spPr>
          <a:xfrm>
            <a:off x="6188502" y="3832855"/>
            <a:ext cx="2475551" cy="0"/>
          </a:xfrm>
          <a:prstGeom prst="straightConnector1">
            <a:avLst/>
          </a:prstGeom>
          <a:noFill/>
          <a:ln w="9525" cap="flat" cmpd="sng">
            <a:solidFill>
              <a:srgbClr val="E9E4E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1" name="Google Shape;261;p10"/>
          <p:cNvSpPr txBox="1"/>
          <p:nvPr/>
        </p:nvSpPr>
        <p:spPr>
          <a:xfrm>
            <a:off x="6370610" y="2028655"/>
            <a:ext cx="2847349" cy="27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SNS, 동창회, 문화생활, 강아지</a:t>
            </a:r>
            <a:endParaRPr dirty="0"/>
          </a:p>
        </p:txBody>
      </p:sp>
      <p:sp>
        <p:nvSpPr>
          <p:cNvPr id="262" name="Google Shape;262;p10"/>
          <p:cNvSpPr txBox="1"/>
          <p:nvPr/>
        </p:nvSpPr>
        <p:spPr>
          <a:xfrm>
            <a:off x="3165654" y="3846081"/>
            <a:ext cx="3409957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2주 뒤 친구들과 가는 첫 해외여행에서 </a:t>
            </a:r>
            <a:endParaRPr sz="12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무엇을 입을지 고민 </a:t>
            </a:r>
            <a:endParaRPr sz="12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노안으로 전보다 시력이 안 좋아짐 </a:t>
            </a:r>
            <a:endParaRPr dirty="0"/>
          </a:p>
        </p:txBody>
      </p:sp>
      <p:cxnSp>
        <p:nvCxnSpPr>
          <p:cNvPr id="263" name="Google Shape;263;p10"/>
          <p:cNvCxnSpPr/>
          <p:nvPr/>
        </p:nvCxnSpPr>
        <p:spPr>
          <a:xfrm>
            <a:off x="6200958" y="1932433"/>
            <a:ext cx="2475551" cy="0"/>
          </a:xfrm>
          <a:prstGeom prst="straightConnector1">
            <a:avLst/>
          </a:prstGeom>
          <a:noFill/>
          <a:ln w="9525" cap="flat" cmpd="sng">
            <a:solidFill>
              <a:srgbClr val="E9E4E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4" name="Google Shape;264;p10"/>
          <p:cNvSpPr txBox="1"/>
          <p:nvPr/>
        </p:nvSpPr>
        <p:spPr>
          <a:xfrm>
            <a:off x="6236408" y="3880199"/>
            <a:ext cx="3048786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카카오톡 프로필 사진을 멋진 것으로</a:t>
            </a:r>
            <a:endParaRPr sz="12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rgbClr val="E9E4E1"/>
                </a:solidFill>
                <a:latin typeface="Arial"/>
                <a:ea typeface="Arial"/>
                <a:cs typeface="Arial"/>
                <a:sym typeface="Arial"/>
              </a:rPr>
              <a:t>바꾸고 싶음</a:t>
            </a:r>
            <a:endParaRPr sz="12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E9E4E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0"/>
          <p:cNvSpPr/>
          <p:nvPr/>
        </p:nvSpPr>
        <p:spPr>
          <a:xfrm>
            <a:off x="1182579" y="300081"/>
            <a:ext cx="183736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WHY</a:t>
            </a:r>
            <a:endParaRPr sz="32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1035</Words>
  <Application>Microsoft Office PowerPoint</Application>
  <PresentationFormat>화면 슬라이드 쇼(16:9)</PresentationFormat>
  <Paragraphs>321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Arial</vt:lpstr>
      <vt:lpstr>Gungsuh</vt:lpstr>
      <vt:lpstr>Malgun Gothic</vt:lpstr>
      <vt:lpstr>Calibri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Kota.cheng</cp:lastModifiedBy>
  <cp:revision>4</cp:revision>
  <dcterms:created xsi:type="dcterms:W3CDTF">2017-09-07T10:48:07Z</dcterms:created>
  <dcterms:modified xsi:type="dcterms:W3CDTF">2021-10-08T02:56:12Z</dcterms:modified>
</cp:coreProperties>
</file>